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51" r:id="rId1"/>
    <p:sldMasterId id="2147484549" r:id="rId2"/>
    <p:sldMasterId id="2147484547" r:id="rId3"/>
  </p:sldMasterIdLst>
  <p:notesMasterIdLst>
    <p:notesMasterId r:id="rId252"/>
  </p:notesMasterIdLst>
  <p:sldIdLst>
    <p:sldId id="358" r:id="rId4"/>
    <p:sldId id="359" r:id="rId5"/>
    <p:sldId id="679" r:id="rId6"/>
    <p:sldId id="360" r:id="rId7"/>
    <p:sldId id="361" r:id="rId8"/>
    <p:sldId id="362" r:id="rId9"/>
    <p:sldId id="363" r:id="rId10"/>
    <p:sldId id="364" r:id="rId11"/>
    <p:sldId id="680" r:id="rId12"/>
    <p:sldId id="681" r:id="rId13"/>
    <p:sldId id="684" r:id="rId14"/>
    <p:sldId id="686" r:id="rId15"/>
    <p:sldId id="687" r:id="rId16"/>
    <p:sldId id="688" r:id="rId17"/>
    <p:sldId id="689" r:id="rId18"/>
    <p:sldId id="691" r:id="rId19"/>
    <p:sldId id="695" r:id="rId20"/>
    <p:sldId id="692" r:id="rId21"/>
    <p:sldId id="693" r:id="rId22"/>
    <p:sldId id="694" r:id="rId23"/>
    <p:sldId id="690" r:id="rId24"/>
    <p:sldId id="683" r:id="rId25"/>
    <p:sldId id="696" r:id="rId26"/>
    <p:sldId id="629" r:id="rId27"/>
    <p:sldId id="630" r:id="rId28"/>
    <p:sldId id="698" r:id="rId29"/>
    <p:sldId id="631" r:id="rId30"/>
    <p:sldId id="632" r:id="rId31"/>
    <p:sldId id="634" r:id="rId32"/>
    <p:sldId id="635" r:id="rId33"/>
    <p:sldId id="700" r:id="rId34"/>
    <p:sldId id="701" r:id="rId35"/>
    <p:sldId id="702" r:id="rId36"/>
    <p:sldId id="636" r:id="rId37"/>
    <p:sldId id="637" r:id="rId38"/>
    <p:sldId id="641" r:id="rId39"/>
    <p:sldId id="642" r:id="rId40"/>
    <p:sldId id="561" r:id="rId41"/>
    <p:sldId id="562" r:id="rId42"/>
    <p:sldId id="563" r:id="rId43"/>
    <p:sldId id="564" r:id="rId44"/>
    <p:sldId id="565" r:id="rId45"/>
    <p:sldId id="703" r:id="rId46"/>
    <p:sldId id="566" r:id="rId47"/>
    <p:sldId id="567" r:id="rId48"/>
    <p:sldId id="568" r:id="rId49"/>
    <p:sldId id="569" r:id="rId50"/>
    <p:sldId id="570" r:id="rId51"/>
    <p:sldId id="571" r:id="rId52"/>
    <p:sldId id="572" r:id="rId53"/>
    <p:sldId id="573" r:id="rId54"/>
    <p:sldId id="574" r:id="rId55"/>
    <p:sldId id="575" r:id="rId56"/>
    <p:sldId id="576" r:id="rId57"/>
    <p:sldId id="577" r:id="rId58"/>
    <p:sldId id="578" r:id="rId59"/>
    <p:sldId id="579" r:id="rId60"/>
    <p:sldId id="580" r:id="rId61"/>
    <p:sldId id="581" r:id="rId62"/>
    <p:sldId id="582" r:id="rId63"/>
    <p:sldId id="583" r:id="rId64"/>
    <p:sldId id="584" r:id="rId65"/>
    <p:sldId id="585" r:id="rId66"/>
    <p:sldId id="586" r:id="rId67"/>
    <p:sldId id="587" r:id="rId68"/>
    <p:sldId id="588" r:id="rId69"/>
    <p:sldId id="589" r:id="rId70"/>
    <p:sldId id="590" r:id="rId71"/>
    <p:sldId id="591" r:id="rId72"/>
    <p:sldId id="704" r:id="rId73"/>
    <p:sldId id="592" r:id="rId74"/>
    <p:sldId id="593" r:id="rId75"/>
    <p:sldId id="594" r:id="rId76"/>
    <p:sldId id="596" r:id="rId77"/>
    <p:sldId id="597" r:id="rId78"/>
    <p:sldId id="598" r:id="rId79"/>
    <p:sldId id="599" r:id="rId80"/>
    <p:sldId id="600" r:id="rId81"/>
    <p:sldId id="601" r:id="rId82"/>
    <p:sldId id="602" r:id="rId83"/>
    <p:sldId id="603" r:id="rId84"/>
    <p:sldId id="604" r:id="rId85"/>
    <p:sldId id="605" r:id="rId86"/>
    <p:sldId id="366" r:id="rId87"/>
    <p:sldId id="367" r:id="rId88"/>
    <p:sldId id="368" r:id="rId89"/>
    <p:sldId id="369" r:id="rId90"/>
    <p:sldId id="370" r:id="rId91"/>
    <p:sldId id="371" r:id="rId92"/>
    <p:sldId id="372" r:id="rId93"/>
    <p:sldId id="373" r:id="rId94"/>
    <p:sldId id="374" r:id="rId95"/>
    <p:sldId id="375" r:id="rId96"/>
    <p:sldId id="376" r:id="rId97"/>
    <p:sldId id="466" r:id="rId98"/>
    <p:sldId id="467" r:id="rId99"/>
    <p:sldId id="377" r:id="rId100"/>
    <p:sldId id="378" r:id="rId101"/>
    <p:sldId id="379" r:id="rId102"/>
    <p:sldId id="380" r:id="rId103"/>
    <p:sldId id="381" r:id="rId104"/>
    <p:sldId id="382" r:id="rId105"/>
    <p:sldId id="383" r:id="rId106"/>
    <p:sldId id="384" r:id="rId107"/>
    <p:sldId id="385" r:id="rId108"/>
    <p:sldId id="386" r:id="rId109"/>
    <p:sldId id="387" r:id="rId110"/>
    <p:sldId id="388" r:id="rId111"/>
    <p:sldId id="389" r:id="rId112"/>
    <p:sldId id="390" r:id="rId113"/>
    <p:sldId id="391" r:id="rId114"/>
    <p:sldId id="392" r:id="rId115"/>
    <p:sldId id="393" r:id="rId116"/>
    <p:sldId id="394" r:id="rId117"/>
    <p:sldId id="395" r:id="rId118"/>
    <p:sldId id="396" r:id="rId119"/>
    <p:sldId id="397" r:id="rId120"/>
    <p:sldId id="398" r:id="rId121"/>
    <p:sldId id="399" r:id="rId122"/>
    <p:sldId id="400" r:id="rId123"/>
    <p:sldId id="401" r:id="rId124"/>
    <p:sldId id="402" r:id="rId125"/>
    <p:sldId id="403" r:id="rId126"/>
    <p:sldId id="404" r:id="rId127"/>
    <p:sldId id="405" r:id="rId128"/>
    <p:sldId id="406" r:id="rId129"/>
    <p:sldId id="407" r:id="rId130"/>
    <p:sldId id="408" r:id="rId131"/>
    <p:sldId id="409" r:id="rId132"/>
    <p:sldId id="410" r:id="rId133"/>
    <p:sldId id="411" r:id="rId134"/>
    <p:sldId id="412" r:id="rId135"/>
    <p:sldId id="413" r:id="rId136"/>
    <p:sldId id="414" r:id="rId137"/>
    <p:sldId id="415" r:id="rId138"/>
    <p:sldId id="416" r:id="rId139"/>
    <p:sldId id="417" r:id="rId140"/>
    <p:sldId id="418" r:id="rId141"/>
    <p:sldId id="419" r:id="rId142"/>
    <p:sldId id="420" r:id="rId143"/>
    <p:sldId id="421" r:id="rId144"/>
    <p:sldId id="422" r:id="rId145"/>
    <p:sldId id="423" r:id="rId146"/>
    <p:sldId id="424" r:id="rId147"/>
    <p:sldId id="425" r:id="rId148"/>
    <p:sldId id="258" r:id="rId149"/>
    <p:sldId id="259" r:id="rId150"/>
    <p:sldId id="261" r:id="rId151"/>
    <p:sldId id="494" r:id="rId152"/>
    <p:sldId id="493" r:id="rId153"/>
    <p:sldId id="492" r:id="rId154"/>
    <p:sldId id="496" r:id="rId155"/>
    <p:sldId id="495" r:id="rId156"/>
    <p:sldId id="497" r:id="rId157"/>
    <p:sldId id="498" r:id="rId158"/>
    <p:sldId id="499" r:id="rId159"/>
    <p:sldId id="500" r:id="rId160"/>
    <p:sldId id="504" r:id="rId161"/>
    <p:sldId id="511" r:id="rId162"/>
    <p:sldId id="512" r:id="rId163"/>
    <p:sldId id="513" r:id="rId164"/>
    <p:sldId id="505" r:id="rId165"/>
    <p:sldId id="507" r:id="rId166"/>
    <p:sldId id="506" r:id="rId167"/>
    <p:sldId id="757" r:id="rId168"/>
    <p:sldId id="509" r:id="rId169"/>
    <p:sldId id="515" r:id="rId170"/>
    <p:sldId id="516" r:id="rId171"/>
    <p:sldId id="518" r:id="rId172"/>
    <p:sldId id="519" r:id="rId173"/>
    <p:sldId id="520" r:id="rId174"/>
    <p:sldId id="795" r:id="rId175"/>
    <p:sldId id="797" r:id="rId176"/>
    <p:sldId id="796" r:id="rId177"/>
    <p:sldId id="805" r:id="rId178"/>
    <p:sldId id="806" r:id="rId179"/>
    <p:sldId id="521" r:id="rId180"/>
    <p:sldId id="522" r:id="rId181"/>
    <p:sldId id="523" r:id="rId182"/>
    <p:sldId id="524" r:id="rId183"/>
    <p:sldId id="526" r:id="rId184"/>
    <p:sldId id="527" r:id="rId185"/>
    <p:sldId id="528" r:id="rId186"/>
    <p:sldId id="529" r:id="rId187"/>
    <p:sldId id="759" r:id="rId188"/>
    <p:sldId id="530" r:id="rId189"/>
    <p:sldId id="532" r:id="rId190"/>
    <p:sldId id="533" r:id="rId191"/>
    <p:sldId id="535" r:id="rId192"/>
    <p:sldId id="536" r:id="rId193"/>
    <p:sldId id="537" r:id="rId194"/>
    <p:sldId id="539" r:id="rId195"/>
    <p:sldId id="541" r:id="rId196"/>
    <p:sldId id="542" r:id="rId197"/>
    <p:sldId id="543" r:id="rId198"/>
    <p:sldId id="544" r:id="rId199"/>
    <p:sldId id="545" r:id="rId200"/>
    <p:sldId id="546" r:id="rId201"/>
    <p:sldId id="547" r:id="rId202"/>
    <p:sldId id="548" r:id="rId203"/>
    <p:sldId id="549" r:id="rId204"/>
    <p:sldId id="550" r:id="rId205"/>
    <p:sldId id="551" r:id="rId206"/>
    <p:sldId id="553" r:id="rId207"/>
    <p:sldId id="643" r:id="rId208"/>
    <p:sldId id="648" r:id="rId209"/>
    <p:sldId id="651" r:id="rId210"/>
    <p:sldId id="650" r:id="rId211"/>
    <p:sldId id="652" r:id="rId212"/>
    <p:sldId id="644" r:id="rId213"/>
    <p:sldId id="645" r:id="rId214"/>
    <p:sldId id="800" r:id="rId215"/>
    <p:sldId id="646" r:id="rId216"/>
    <p:sldId id="647" r:id="rId217"/>
    <p:sldId id="552" r:id="rId218"/>
    <p:sldId id="802" r:id="rId219"/>
    <p:sldId id="761" r:id="rId220"/>
    <p:sldId id="762" r:id="rId221"/>
    <p:sldId id="763" r:id="rId222"/>
    <p:sldId id="764" r:id="rId223"/>
    <p:sldId id="765" r:id="rId224"/>
    <p:sldId id="766" r:id="rId225"/>
    <p:sldId id="767" r:id="rId226"/>
    <p:sldId id="768" r:id="rId227"/>
    <p:sldId id="769" r:id="rId228"/>
    <p:sldId id="770" r:id="rId229"/>
    <p:sldId id="771" r:id="rId230"/>
    <p:sldId id="772" r:id="rId231"/>
    <p:sldId id="773" r:id="rId232"/>
    <p:sldId id="774" r:id="rId233"/>
    <p:sldId id="775" r:id="rId234"/>
    <p:sldId id="776" r:id="rId235"/>
    <p:sldId id="777" r:id="rId236"/>
    <p:sldId id="778" r:id="rId237"/>
    <p:sldId id="779" r:id="rId238"/>
    <p:sldId id="780" r:id="rId239"/>
    <p:sldId id="781" r:id="rId240"/>
    <p:sldId id="782" r:id="rId241"/>
    <p:sldId id="783" r:id="rId242"/>
    <p:sldId id="784" r:id="rId243"/>
    <p:sldId id="785" r:id="rId244"/>
    <p:sldId id="787" r:id="rId245"/>
    <p:sldId id="788" r:id="rId246"/>
    <p:sldId id="793" r:id="rId247"/>
    <p:sldId id="790" r:id="rId248"/>
    <p:sldId id="791" r:id="rId249"/>
    <p:sldId id="303" r:id="rId250"/>
    <p:sldId id="803" r:id="rId2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0" autoAdjust="0"/>
    <p:restoredTop sz="80000" autoAdjust="0"/>
  </p:normalViewPr>
  <p:slideViewPr>
    <p:cSldViewPr snapToGrid="0">
      <p:cViewPr varScale="1">
        <p:scale>
          <a:sx n="59" d="100"/>
          <a:sy n="59" d="100"/>
        </p:scale>
        <p:origin x="10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slide" Target="slides/slide244.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notesMaster" Target="notesMasters/notesMaster1.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presProps" Target="presProps.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viewProps" Target="viewProps.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theme" Target="theme/theme1.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tableStyles" Target="tableStyles.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17D-9AAA-4462-82F8-4D8CD3103407}" type="datetimeFigureOut">
              <a:rPr lang="en-US" smtClean="0"/>
              <a:t>2021-06-14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501247-8CED-43EF-A595-0AE808E1B1B2}" type="slidenum">
              <a:rPr lang="en-US" smtClean="0"/>
              <a:t>‹#›</a:t>
            </a:fld>
            <a:endParaRPr lang="en-US"/>
          </a:p>
        </p:txBody>
      </p:sp>
    </p:spTree>
    <p:extLst>
      <p:ext uri="{BB962C8B-B14F-4D97-AF65-F5344CB8AC3E}">
        <p14:creationId xmlns:p14="http://schemas.microsoft.com/office/powerpoint/2010/main" val="1917163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loud.google.com/bigquery/docs/bigqueryml-intro"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www.kaggle.com/sudalairajkumar/nifty-indices-dataset" TargetMode="External"/><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pandas.pydata.org/pandas-docs/stable/reference/api/pandas.DataFrame.plot.hexbin.html#pandas.DataFrame.plot.hexbin" TargetMode="External"/><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pandas.pydata.org/pandas-docs/stable/user_guide/visualization.html#plotting-tools" TargetMode="External"/><Relationship Id="rId2" Type="http://schemas.openxmlformats.org/officeDocument/2006/relationships/slide" Target="../slides/slide241.xml"/><Relationship Id="rId1" Type="http://schemas.openxmlformats.org/officeDocument/2006/relationships/notesMaster" Target="../notesMasters/notesMaster1.xml"/><Relationship Id="rId4" Type="http://schemas.openxmlformats.org/officeDocument/2006/relationships/hyperlink" Target="https://matplotlib.or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8" Type="http://schemas.openxmlformats.org/officeDocument/2006/relationships/hyperlink" Target="http://quandl.com/" TargetMode="External"/><Relationship Id="rId3" Type="http://schemas.openxmlformats.org/officeDocument/2006/relationships/hyperlink" Target="http://archive.ics.uci.edu/ml/" TargetMode="External"/><Relationship Id="rId7" Type="http://schemas.openxmlformats.org/officeDocument/2006/relationships/hyperlink" Target="http://opendatamonitor.eu/" TargetMode="External"/><Relationship Id="rId2" Type="http://schemas.openxmlformats.org/officeDocument/2006/relationships/slide" Target="../slides/slide242.xml"/><Relationship Id="rId1" Type="http://schemas.openxmlformats.org/officeDocument/2006/relationships/notesMaster" Target="../notesMasters/notesMaster1.xml"/><Relationship Id="rId6" Type="http://schemas.openxmlformats.org/officeDocument/2006/relationships/hyperlink" Target="http://dataportals.org/" TargetMode="External"/><Relationship Id="rId11" Type="http://schemas.openxmlformats.org/officeDocument/2006/relationships/hyperlink" Target="https://www.reddit.com/r/datasets" TargetMode="External"/><Relationship Id="rId5" Type="http://schemas.openxmlformats.org/officeDocument/2006/relationships/hyperlink" Target="https://registry.opendata.aws/" TargetMode="External"/><Relationship Id="rId10" Type="http://schemas.openxmlformats.org/officeDocument/2006/relationships/hyperlink" Target="https://homl.info/10" TargetMode="External"/><Relationship Id="rId4" Type="http://schemas.openxmlformats.org/officeDocument/2006/relationships/hyperlink" Target="https://www.kaggle.com/datasets" TargetMode="External"/><Relationship Id="rId9" Type="http://schemas.openxmlformats.org/officeDocument/2006/relationships/hyperlink" Target="https://homl.info/9" TargetMode="Externa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42_(number)#The_Hitchhiker%27s_Guide_to_the_Galaxy"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pdfs.semanticscholar.org/70c9/3e5e38a8176590f69c0491fd63ab2a9e67c4.pdf"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bit.ly/quaesita_statistics"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Normal_distribution"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n.wikipedia.org/wiki/Overconfidence_effect"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stackoverflow.com/users/8101287/ankit-agrawal" TargetMode="External"/><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vita.had.co.nz/papers/tidy-data.html" TargetMode="External"/><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https://udacity.zoom.us/j/7991233356</a:t>
            </a:r>
            <a:r>
              <a:rPr lang="ar-EG"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a:t>
            </a:fld>
            <a:endParaRPr lang="en-US"/>
          </a:p>
        </p:txBody>
      </p:sp>
    </p:spTree>
    <p:extLst>
      <p:ext uri="{BB962C8B-B14F-4D97-AF65-F5344CB8AC3E}">
        <p14:creationId xmlns:p14="http://schemas.microsoft.com/office/powerpoint/2010/main" val="2533687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D501247-8CED-43EF-A595-0AE808E1B1B2}" type="slidenum">
              <a:rPr lang="en-US" smtClean="0"/>
              <a:t>22</a:t>
            </a:fld>
            <a:endParaRPr lang="en-US"/>
          </a:p>
        </p:txBody>
      </p:sp>
    </p:spTree>
    <p:extLst>
      <p:ext uri="{BB962C8B-B14F-4D97-AF65-F5344CB8AC3E}">
        <p14:creationId xmlns:p14="http://schemas.microsoft.com/office/powerpoint/2010/main" val="3079653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189</a:t>
            </a:fld>
            <a:endParaRPr lang="en-US"/>
          </a:p>
        </p:txBody>
      </p:sp>
    </p:spTree>
    <p:extLst>
      <p:ext uri="{BB962C8B-B14F-4D97-AF65-F5344CB8AC3E}">
        <p14:creationId xmlns:p14="http://schemas.microsoft.com/office/powerpoint/2010/main" val="23400829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also have the option of normalizing over the rows using the string ‘index’ or over the entire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with the string ‘all’ as seen below.</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192</a:t>
            </a:fld>
            <a:endParaRPr lang="en-US"/>
          </a:p>
        </p:txBody>
      </p:sp>
    </p:spTree>
    <p:extLst>
      <p:ext uri="{BB962C8B-B14F-4D97-AF65-F5344CB8AC3E}">
        <p14:creationId xmlns:p14="http://schemas.microsoft.com/office/powerpoint/2010/main" val="23332792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also have the option of normalizing over the rows using the string ‘index’ or over the entire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with the string ‘all’ as seen below.</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193</a:t>
            </a:fld>
            <a:endParaRPr lang="en-US"/>
          </a:p>
        </p:txBody>
      </p:sp>
    </p:spTree>
    <p:extLst>
      <p:ext uri="{BB962C8B-B14F-4D97-AF65-F5344CB8AC3E}">
        <p14:creationId xmlns:p14="http://schemas.microsoft.com/office/powerpoint/2010/main" val="3661616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Using the </a:t>
            </a:r>
            <a:r>
              <a:rPr lang="en-US" dirty="0" smtClean="0"/>
              <a:t>pivot</a:t>
            </a:r>
            <a:r>
              <a:rPr lang="en-US" sz="1200" b="0" i="0" kern="1200" dirty="0" smtClean="0">
                <a:solidFill>
                  <a:schemeClr val="tx1"/>
                </a:solidFill>
                <a:effectLst/>
                <a:latin typeface="+mn-lt"/>
                <a:ea typeface="+mn-ea"/>
                <a:cs typeface="+mn-cs"/>
              </a:rPr>
              <a:t> method, reshapes the data without aggregating or doing anything to it. </a:t>
            </a:r>
            <a:r>
              <a:rPr lang="en-US" dirty="0" err="1" smtClean="0"/>
              <a:t>pivot_table</a:t>
            </a:r>
            <a:r>
              <a:rPr lang="en-US" sz="1200" b="0" i="0" kern="1200" dirty="0" smtClean="0">
                <a:solidFill>
                  <a:schemeClr val="tx1"/>
                </a:solidFill>
                <a:effectLst/>
                <a:latin typeface="+mn-lt"/>
                <a:ea typeface="+mn-ea"/>
                <a:cs typeface="+mn-cs"/>
              </a:rPr>
              <a:t>, on the other hand, requires that you do an aggregation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196</a:t>
            </a:fld>
            <a:endParaRPr lang="en-US"/>
          </a:p>
        </p:txBody>
      </p:sp>
    </p:spTree>
    <p:extLst>
      <p:ext uri="{BB962C8B-B14F-4D97-AF65-F5344CB8AC3E}">
        <p14:creationId xmlns:p14="http://schemas.microsoft.com/office/powerpoint/2010/main" val="2372021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it can only handle the case when both </a:t>
            </a:r>
            <a:r>
              <a:rPr lang="en-US" dirty="0" smtClean="0"/>
              <a:t>index</a:t>
            </a:r>
            <a:r>
              <a:rPr lang="en-US" sz="1200" b="0" i="0" kern="1200" dirty="0" smtClean="0">
                <a:solidFill>
                  <a:schemeClr val="tx1"/>
                </a:solidFill>
                <a:effectLst/>
                <a:latin typeface="+mn-lt"/>
                <a:ea typeface="+mn-ea"/>
                <a:cs typeface="+mn-cs"/>
              </a:rPr>
              <a:t> and </a:t>
            </a:r>
            <a:r>
              <a:rPr lang="en-US" dirty="0" smtClean="0"/>
              <a:t>columns</a:t>
            </a:r>
            <a:r>
              <a:rPr lang="en-US" sz="1200" b="0" i="0" kern="1200" dirty="0" smtClean="0">
                <a:solidFill>
                  <a:schemeClr val="tx1"/>
                </a:solidFill>
                <a:effectLst/>
                <a:latin typeface="+mn-lt"/>
                <a:ea typeface="+mn-ea"/>
                <a:cs typeface="+mn-cs"/>
              </a:rPr>
              <a:t> are set to a single column. If you want to keep multiple columns in the index then you cannot use </a:t>
            </a:r>
            <a:r>
              <a:rPr lang="en-US" dirty="0" smtClean="0"/>
              <a:t>pivot</a:t>
            </a:r>
            <a:r>
              <a:rPr lang="en-US" sz="1200" b="0" i="0" kern="1200" dirty="0" smtClean="0">
                <a:solidFill>
                  <a:schemeClr val="tx1"/>
                </a:solidFill>
                <a:effectLst/>
                <a:latin typeface="+mn-lt"/>
                <a:ea typeface="+mn-ea"/>
                <a:cs typeface="+mn-cs"/>
              </a:rPr>
              <a:t>. Also, if any combination of </a:t>
            </a:r>
            <a:r>
              <a:rPr lang="en-US" dirty="0" smtClean="0"/>
              <a:t>index</a:t>
            </a:r>
            <a:r>
              <a:rPr lang="en-US" sz="1200" b="0" i="0" kern="1200" dirty="0" smtClean="0">
                <a:solidFill>
                  <a:schemeClr val="tx1"/>
                </a:solidFill>
                <a:effectLst/>
                <a:latin typeface="+mn-lt"/>
                <a:ea typeface="+mn-ea"/>
                <a:cs typeface="+mn-cs"/>
              </a:rPr>
              <a:t> and </a:t>
            </a:r>
            <a:r>
              <a:rPr lang="en-US" dirty="0" smtClean="0"/>
              <a:t>columns</a:t>
            </a:r>
            <a:r>
              <a:rPr lang="en-US" sz="1200" b="0" i="0" kern="1200" dirty="0" smtClean="0">
                <a:solidFill>
                  <a:schemeClr val="tx1"/>
                </a:solidFill>
                <a:effectLst/>
                <a:latin typeface="+mn-lt"/>
                <a:ea typeface="+mn-ea"/>
                <a:cs typeface="+mn-cs"/>
              </a:rPr>
              <a:t> appear more than once, then you will get an error as it does not perform an aggregation.</a:t>
            </a:r>
          </a:p>
          <a:p>
            <a:endParaRPr lang="en-US" dirty="0" smtClean="0"/>
          </a:p>
          <a:p>
            <a:r>
              <a:rPr lang="en-US" dirty="0" err="1" smtClean="0"/>
              <a:t>pivot_table</a:t>
            </a:r>
            <a:r>
              <a:rPr lang="en-US" sz="1200" b="0" i="0" kern="1200" dirty="0" smtClean="0">
                <a:solidFill>
                  <a:schemeClr val="tx1"/>
                </a:solidFill>
                <a:effectLst/>
                <a:latin typeface="+mn-lt"/>
                <a:ea typeface="+mn-ea"/>
                <a:cs typeface="+mn-cs"/>
              </a:rPr>
              <a:t> can accomplish all of what </a:t>
            </a:r>
            <a:r>
              <a:rPr lang="en-US" dirty="0" smtClean="0"/>
              <a:t>pivot</a:t>
            </a:r>
            <a:r>
              <a:rPr lang="en-US" sz="1200" b="0" i="0" kern="1200" dirty="0" smtClean="0">
                <a:solidFill>
                  <a:schemeClr val="tx1"/>
                </a:solidFill>
                <a:effectLst/>
                <a:latin typeface="+mn-lt"/>
                <a:ea typeface="+mn-ea"/>
                <a:cs typeface="+mn-cs"/>
              </a:rPr>
              <a:t> can do. In the case that you do not need to perform an aggregation, you still must provide an aggregation function.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 think </a:t>
            </a:r>
            <a:r>
              <a:rPr lang="en-US" sz="1200" b="0" i="0" kern="1200" dirty="0" err="1" smtClean="0">
                <a:solidFill>
                  <a:schemeClr val="tx1"/>
                </a:solidFill>
                <a:effectLst/>
                <a:latin typeface="+mn-lt"/>
                <a:ea typeface="+mn-ea"/>
                <a:cs typeface="+mn-cs"/>
              </a:rPr>
              <a:t>cross_tab</a:t>
            </a:r>
            <a:r>
              <a:rPr lang="en-US" sz="1200" b="0" i="0" kern="1200" dirty="0" smtClean="0">
                <a:solidFill>
                  <a:schemeClr val="tx1"/>
                </a:solidFill>
                <a:effectLst/>
                <a:latin typeface="+mn-lt"/>
                <a:ea typeface="+mn-ea"/>
                <a:cs typeface="+mn-cs"/>
              </a:rPr>
              <a:t> is a better alternative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197</a:t>
            </a:fld>
            <a:endParaRPr lang="en-US"/>
          </a:p>
        </p:txBody>
      </p:sp>
    </p:spTree>
    <p:extLst>
      <p:ext uri="{BB962C8B-B14F-4D97-AF65-F5344CB8AC3E}">
        <p14:creationId xmlns:p14="http://schemas.microsoft.com/office/powerpoint/2010/main" val="3351793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reshape this data so that we have three columns, the airline, the airport and the arrival delay</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198</a:t>
            </a:fld>
            <a:endParaRPr lang="en-US"/>
          </a:p>
        </p:txBody>
      </p:sp>
    </p:spTree>
    <p:extLst>
      <p:ext uri="{BB962C8B-B14F-4D97-AF65-F5344CB8AC3E}">
        <p14:creationId xmlns:p14="http://schemas.microsoft.com/office/powerpoint/2010/main" val="40597129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reshape this data so that we have three columns, the airline, the airport and the arrival delay</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199</a:t>
            </a:fld>
            <a:endParaRPr lang="en-US"/>
          </a:p>
        </p:txBody>
      </p:sp>
    </p:spTree>
    <p:extLst>
      <p:ext uri="{BB962C8B-B14F-4D97-AF65-F5344CB8AC3E}">
        <p14:creationId xmlns:p14="http://schemas.microsoft.com/office/powerpoint/2010/main" val="203783188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returns a Series with 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with two levels.</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201</a:t>
            </a:fld>
            <a:endParaRPr lang="en-US"/>
          </a:p>
        </p:txBody>
      </p:sp>
    </p:spTree>
    <p:extLst>
      <p:ext uri="{BB962C8B-B14F-4D97-AF65-F5344CB8AC3E}">
        <p14:creationId xmlns:p14="http://schemas.microsoft.com/office/powerpoint/2010/main" val="86806564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Renaming</a:t>
            </a:r>
            <a:r>
              <a:rPr lang="en-US" baseline="0" dirty="0" smtClean="0"/>
              <a:t> on the fly</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203</a:t>
            </a:fld>
            <a:endParaRPr lang="en-US"/>
          </a:p>
        </p:txBody>
      </p:sp>
    </p:spTree>
    <p:extLst>
      <p:ext uri="{BB962C8B-B14F-4D97-AF65-F5344CB8AC3E}">
        <p14:creationId xmlns:p14="http://schemas.microsoft.com/office/powerpoint/2010/main" val="34445800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see this Perfect</a:t>
            </a:r>
            <a:r>
              <a:rPr lang="en-US" baseline="0" dirty="0" smtClean="0"/>
              <a:t> post on </a:t>
            </a:r>
            <a:r>
              <a:rPr lang="en-US" baseline="0" dirty="0" err="1" smtClean="0"/>
              <a:t>stackoverflow</a:t>
            </a:r>
            <a:endParaRPr lang="en-US" dirty="0" smtClean="0"/>
          </a:p>
          <a:p>
            <a:endParaRPr lang="en-US" dirty="0" smtClean="0"/>
          </a:p>
          <a:p>
            <a:r>
              <a:rPr lang="en-US" dirty="0" smtClean="0"/>
              <a:t>python - When should I (not) want to use pandas apply() in my code? - Stack Overflow</a:t>
            </a:r>
          </a:p>
          <a:p>
            <a:r>
              <a:rPr lang="en-US" dirty="0" smtClean="0"/>
              <a:t>https://stackoverflow.com/questions/54432583/when-should-i-not-want-to-use-pandas-apply-in-my-code#:~:text=It%20is%20because%20apply%20is,major%20overhead%20at%20each%20iteration. </a:t>
            </a:r>
          </a:p>
          <a:p>
            <a:endParaRPr lang="en-US" dirty="0" smtClean="0"/>
          </a:p>
          <a:p>
            <a:endParaRPr lang="en-US" dirty="0" smtClean="0"/>
          </a:p>
          <a:p>
            <a:r>
              <a:rPr lang="en-US" dirty="0" smtClean="0"/>
              <a:t>How and why to stop using pandas .apply() (so much) | by Sven Harris | Towards Data Science</a:t>
            </a:r>
          </a:p>
          <a:p>
            <a:r>
              <a:rPr lang="en-US" dirty="0" smtClean="0"/>
              <a:t>https://towardsdatascience.com/avoiding-apply-ing-yourself-in-pandas-a6ade4569b7f </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204</a:t>
            </a:fld>
            <a:endParaRPr lang="en-US"/>
          </a:p>
        </p:txBody>
      </p:sp>
    </p:spTree>
    <p:extLst>
      <p:ext uri="{BB962C8B-B14F-4D97-AF65-F5344CB8AC3E}">
        <p14:creationId xmlns:p14="http://schemas.microsoft.com/office/powerpoint/2010/main" val="550553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SQL vs R vs Python taxonomy is ill-advised for so many reasons, not least of which is that software evolves. (As of recently, you can even do </a:t>
            </a:r>
            <a:r>
              <a:rPr lang="en-US" sz="1200" b="0" i="0" u="sng" kern="1200" dirty="0" smtClean="0">
                <a:solidFill>
                  <a:schemeClr val="tx1"/>
                </a:solidFill>
                <a:effectLst/>
                <a:latin typeface="+mn-lt"/>
                <a:ea typeface="+mn-ea"/>
                <a:cs typeface="+mn-cs"/>
                <a:hlinkClick r:id="rId3"/>
              </a:rPr>
              <a:t>ML in SQL</a:t>
            </a:r>
            <a:r>
              <a:rPr lang="en-US" sz="1200" b="0" i="0" kern="1200" dirty="0" smtClean="0">
                <a:solidFill>
                  <a:schemeClr val="tx1"/>
                </a:solidFill>
                <a:effectLst/>
                <a:latin typeface="+mn-lt"/>
                <a:ea typeface="+mn-ea"/>
                <a:cs typeface="+mn-cs"/>
              </a:rPr>
              <a:t>.) Wouldn’t you prefer a breakdown that’ll last?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the </a:t>
            </a:r>
            <a:r>
              <a:rPr lang="en-US" sz="1200" b="1" i="0" kern="1200" dirty="0" smtClean="0">
                <a:solidFill>
                  <a:schemeClr val="tx1"/>
                </a:solidFill>
                <a:effectLst/>
                <a:latin typeface="+mn-lt"/>
                <a:ea typeface="+mn-ea"/>
                <a:cs typeface="+mn-cs"/>
              </a:rPr>
              <a:t>algorithm</a:t>
            </a:r>
            <a:r>
              <a:rPr lang="en-US" sz="1200" b="0" i="0" kern="1200" dirty="0" smtClean="0">
                <a:solidFill>
                  <a:schemeClr val="tx1"/>
                </a:solidFill>
                <a:effectLst/>
                <a:latin typeface="+mn-lt"/>
                <a:ea typeface="+mn-ea"/>
                <a:cs typeface="+mn-cs"/>
              </a:rPr>
              <a:t> (surprise! it’s how university courses are structured). Pretty please, don’t </a:t>
            </a:r>
            <a:r>
              <a:rPr lang="en-US" sz="1200" b="0" i="0" kern="1200" dirty="0" err="1" smtClean="0">
                <a:solidFill>
                  <a:schemeClr val="tx1"/>
                </a:solidFill>
                <a:effectLst/>
                <a:latin typeface="+mn-lt"/>
                <a:ea typeface="+mn-ea"/>
                <a:cs typeface="+mn-cs"/>
              </a:rPr>
              <a:t>taxonomize</a:t>
            </a:r>
            <a:r>
              <a:rPr lang="en-US" sz="1200" b="0" i="0" kern="1200" dirty="0" smtClean="0">
                <a:solidFill>
                  <a:schemeClr val="tx1"/>
                </a:solidFill>
                <a:effectLst/>
                <a:latin typeface="+mn-lt"/>
                <a:ea typeface="+mn-ea"/>
                <a:cs typeface="+mn-cs"/>
              </a:rPr>
              <a:t> by histograms vs t-tests vs neural networks. Frankly, if you’re clever and you have a point to make, you can use the same algorithm for any part of data science. It might look like Frankenstein’s monster, but I assure you it can be forced to do your bidding.</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25</a:t>
            </a:fld>
            <a:endParaRPr lang="en-US"/>
          </a:p>
        </p:txBody>
      </p:sp>
    </p:spTree>
    <p:extLst>
      <p:ext uri="{BB962C8B-B14F-4D97-AF65-F5344CB8AC3E}">
        <p14:creationId xmlns:p14="http://schemas.microsoft.com/office/powerpoint/2010/main" val="27216834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 to Pandas apply, </a:t>
            </a:r>
            <a:r>
              <a:rPr lang="en-US" dirty="0" err="1" smtClean="0"/>
              <a:t>applymap</a:t>
            </a:r>
            <a:r>
              <a:rPr lang="en-US" dirty="0" smtClean="0"/>
              <a:t> and map | by B. Chen | Towards Data Science</a:t>
            </a:r>
          </a:p>
          <a:p>
            <a:r>
              <a:rPr lang="en-US" dirty="0" smtClean="0"/>
              <a:t>https://towardsdatascience.com/introduction-to-pandas-apply-applymap-and-map-5d3e044e93ff</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205</a:t>
            </a:fld>
            <a:endParaRPr lang="en-US"/>
          </a:p>
        </p:txBody>
      </p:sp>
    </p:spTree>
    <p:extLst>
      <p:ext uri="{BB962C8B-B14F-4D97-AF65-F5344CB8AC3E}">
        <p14:creationId xmlns:p14="http://schemas.microsoft.com/office/powerpoint/2010/main" val="26144615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208</a:t>
            </a:fld>
            <a:endParaRPr lang="en-US"/>
          </a:p>
        </p:txBody>
      </p:sp>
    </p:spTree>
    <p:extLst>
      <p:ext uri="{BB962C8B-B14F-4D97-AF65-F5344CB8AC3E}">
        <p14:creationId xmlns:p14="http://schemas.microsoft.com/office/powerpoint/2010/main" val="225758693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applymap</a:t>
            </a:r>
            <a:r>
              <a:rPr lang="en-US" dirty="0" smtClean="0"/>
              <a:t>()</a:t>
            </a:r>
            <a:r>
              <a:rPr lang="en-US" sz="1200" b="0" i="0" kern="1200" dirty="0" smtClean="0">
                <a:solidFill>
                  <a:schemeClr val="tx1"/>
                </a:solidFill>
                <a:effectLst/>
                <a:latin typeface="+mn-lt"/>
                <a:ea typeface="+mn-ea"/>
                <a:cs typeface="+mn-cs"/>
              </a:rPr>
              <a:t> is only available in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and used for element-wise operation across the whole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It has been optimized and some cases work much faster than </a:t>
            </a:r>
            <a:r>
              <a:rPr lang="en-US" dirty="0" smtClean="0"/>
              <a:t>apply()</a:t>
            </a:r>
            <a:r>
              <a:rPr lang="en-US" sz="1200" b="0" i="0" kern="1200" dirty="0" smtClean="0">
                <a:solidFill>
                  <a:schemeClr val="tx1"/>
                </a:solidFill>
                <a:effectLst/>
                <a:latin typeface="+mn-lt"/>
                <a:ea typeface="+mn-ea"/>
                <a:cs typeface="+mn-cs"/>
              </a:rPr>
              <a:t> , but it’s good to compare it with </a:t>
            </a:r>
            <a:r>
              <a:rPr lang="en-US" dirty="0" smtClean="0"/>
              <a:t>apply()</a:t>
            </a:r>
            <a:r>
              <a:rPr lang="en-US" sz="1200" b="0" i="0" kern="1200" dirty="0" smtClean="0">
                <a:solidFill>
                  <a:schemeClr val="tx1"/>
                </a:solidFill>
                <a:effectLst/>
                <a:latin typeface="+mn-lt"/>
                <a:ea typeface="+mn-ea"/>
                <a:cs typeface="+mn-cs"/>
              </a:rPr>
              <a:t> before going for any heavier operation.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210</a:t>
            </a:fld>
            <a:endParaRPr lang="en-US"/>
          </a:p>
        </p:txBody>
      </p:sp>
    </p:spTree>
    <p:extLst>
      <p:ext uri="{BB962C8B-B14F-4D97-AF65-F5344CB8AC3E}">
        <p14:creationId xmlns:p14="http://schemas.microsoft.com/office/powerpoint/2010/main" val="35818697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a:t>
            </a:r>
            <a:r>
              <a:rPr lang="en-US" sz="1200" b="0" i="0" kern="1200" dirty="0" smtClean="0">
                <a:solidFill>
                  <a:schemeClr val="tx1"/>
                </a:solidFill>
                <a:effectLst/>
                <a:latin typeface="+mn-lt"/>
                <a:ea typeface="+mn-ea"/>
                <a:cs typeface="+mn-cs"/>
              </a:rPr>
              <a:t> is only available in Series and used for substituting each value in a Series with another value. To understand how the </a:t>
            </a:r>
            <a:r>
              <a:rPr lang="en-US" dirty="0" smtClean="0"/>
              <a:t>map()</a:t>
            </a:r>
            <a:r>
              <a:rPr lang="en-US" sz="1200" b="0" i="0" kern="1200" dirty="0" smtClean="0">
                <a:solidFill>
                  <a:schemeClr val="tx1"/>
                </a:solidFill>
                <a:effectLst/>
                <a:latin typeface="+mn-lt"/>
                <a:ea typeface="+mn-ea"/>
                <a:cs typeface="+mn-cs"/>
              </a:rPr>
              <a:t> works, we first create a Series.</a:t>
            </a:r>
          </a:p>
          <a:p>
            <a:endParaRPr lang="en-US" sz="1200" b="0" i="0" kern="1200" dirty="0" smtClean="0">
              <a:solidFill>
                <a:schemeClr val="tx1"/>
              </a:solidFill>
              <a:effectLst/>
              <a:latin typeface="+mn-lt"/>
              <a:ea typeface="+mn-ea"/>
              <a:cs typeface="+mn-cs"/>
            </a:endParaRPr>
          </a:p>
          <a:p>
            <a:r>
              <a:rPr lang="en-US" dirty="0" smtClean="0"/>
              <a:t>map()</a:t>
            </a:r>
            <a:r>
              <a:rPr lang="en-US" sz="1200" b="0" i="0" kern="1200" dirty="0" smtClean="0">
                <a:solidFill>
                  <a:schemeClr val="tx1"/>
                </a:solidFill>
                <a:effectLst/>
                <a:latin typeface="+mn-lt"/>
                <a:ea typeface="+mn-ea"/>
                <a:cs typeface="+mn-cs"/>
              </a:rPr>
              <a:t> accepts a </a:t>
            </a:r>
            <a:r>
              <a:rPr lang="en-US" dirty="0" err="1" smtClean="0"/>
              <a:t>dict</a:t>
            </a:r>
            <a:r>
              <a:rPr lang="en-US" sz="1200" b="0" i="0" kern="1200" dirty="0" smtClean="0">
                <a:solidFill>
                  <a:schemeClr val="tx1"/>
                </a:solidFill>
                <a:effectLst/>
                <a:latin typeface="+mn-lt"/>
                <a:ea typeface="+mn-ea"/>
                <a:cs typeface="+mn-cs"/>
              </a:rPr>
              <a:t> or a </a:t>
            </a:r>
            <a:r>
              <a:rPr lang="en-US" dirty="0" smtClean="0"/>
              <a:t>Series</a:t>
            </a:r>
            <a:r>
              <a:rPr lang="en-US" sz="1200" b="0" i="0" kern="1200" dirty="0" smtClean="0">
                <a:solidFill>
                  <a:schemeClr val="tx1"/>
                </a:solidFill>
                <a:effectLst/>
                <a:latin typeface="+mn-lt"/>
                <a:ea typeface="+mn-ea"/>
                <a:cs typeface="+mn-cs"/>
              </a:rPr>
              <a:t>. Values that are not found in the </a:t>
            </a:r>
            <a:r>
              <a:rPr lang="en-US" dirty="0" err="1" smtClean="0"/>
              <a:t>dict</a:t>
            </a:r>
            <a:r>
              <a:rPr lang="en-US" sz="1200" b="0" i="0" kern="1200" dirty="0" smtClean="0">
                <a:solidFill>
                  <a:schemeClr val="tx1"/>
                </a:solidFill>
                <a:effectLst/>
                <a:latin typeface="+mn-lt"/>
                <a:ea typeface="+mn-ea"/>
                <a:cs typeface="+mn-cs"/>
              </a:rPr>
              <a:t> are converted to </a:t>
            </a:r>
            <a:r>
              <a:rPr lang="en-US" dirty="0" err="1" smtClean="0"/>
              <a:t>NaN</a:t>
            </a:r>
            <a:r>
              <a:rPr lang="en-US" sz="1200" b="0" i="0" kern="1200" dirty="0" smtClean="0">
                <a:solidFill>
                  <a:schemeClr val="tx1"/>
                </a:solidFill>
                <a:effectLst/>
                <a:latin typeface="+mn-lt"/>
                <a:ea typeface="+mn-ea"/>
                <a:cs typeface="+mn-cs"/>
              </a:rPr>
              <a:t>, unless the </a:t>
            </a:r>
            <a:r>
              <a:rPr lang="en-US" dirty="0" err="1" smtClean="0"/>
              <a:t>dict</a:t>
            </a:r>
            <a:r>
              <a:rPr lang="en-US" sz="1200" b="0" i="0" kern="1200" dirty="0" smtClean="0">
                <a:solidFill>
                  <a:schemeClr val="tx1"/>
                </a:solidFill>
                <a:effectLst/>
                <a:latin typeface="+mn-lt"/>
                <a:ea typeface="+mn-ea"/>
                <a:cs typeface="+mn-cs"/>
              </a:rPr>
              <a:t> has a default value (e.g. </a:t>
            </a:r>
            <a:r>
              <a:rPr lang="en-US" dirty="0" err="1" smtClean="0"/>
              <a:t>defaultdict</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213</a:t>
            </a:fld>
            <a:endParaRPr lang="en-US"/>
          </a:p>
        </p:txBody>
      </p:sp>
    </p:spTree>
    <p:extLst>
      <p:ext uri="{BB962C8B-B14F-4D97-AF65-F5344CB8AC3E}">
        <p14:creationId xmlns:p14="http://schemas.microsoft.com/office/powerpoint/2010/main" val="281499394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avoid applying the function to missing values (and keep them as </a:t>
            </a:r>
            <a:r>
              <a:rPr lang="en-US" dirty="0" err="1" smtClean="0"/>
              <a:t>NaN</a:t>
            </a:r>
            <a:r>
              <a:rPr lang="en-US" sz="1200" b="0" i="0" kern="1200" dirty="0" smtClean="0">
                <a:solidFill>
                  <a:schemeClr val="tx1"/>
                </a:solidFill>
                <a:effectLst/>
                <a:latin typeface="+mn-lt"/>
                <a:ea typeface="+mn-ea"/>
                <a:cs typeface="+mn-cs"/>
              </a:rPr>
              <a:t>) </a:t>
            </a:r>
            <a:r>
              <a:rPr lang="en-US" dirty="0" err="1" smtClean="0"/>
              <a:t>na_action</a:t>
            </a:r>
            <a:r>
              <a:rPr lang="en-US" dirty="0" smtClean="0"/>
              <a:t>='ignore'</a:t>
            </a:r>
            <a:r>
              <a:rPr lang="en-US" sz="1200" b="0" i="0" kern="1200" dirty="0" smtClean="0">
                <a:solidFill>
                  <a:schemeClr val="tx1"/>
                </a:solidFill>
                <a:effectLst/>
                <a:latin typeface="+mn-lt"/>
                <a:ea typeface="+mn-ea"/>
                <a:cs typeface="+mn-cs"/>
              </a:rPr>
              <a:t> can be used:</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214</a:t>
            </a:fld>
            <a:endParaRPr lang="en-US"/>
          </a:p>
        </p:txBody>
      </p:sp>
    </p:spTree>
    <p:extLst>
      <p:ext uri="{BB962C8B-B14F-4D97-AF65-F5344CB8AC3E}">
        <p14:creationId xmlns:p14="http://schemas.microsoft.com/office/powerpoint/2010/main" val="303288089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215</a:t>
            </a:fld>
            <a:endParaRPr lang="en-US"/>
          </a:p>
        </p:txBody>
      </p:sp>
    </p:spTree>
    <p:extLst>
      <p:ext uri="{BB962C8B-B14F-4D97-AF65-F5344CB8AC3E}">
        <p14:creationId xmlns:p14="http://schemas.microsoft.com/office/powerpoint/2010/main" val="33476357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 represents the weighted average of 50 Indian company stocks in 17 sectors. The dataset is openly available on</a:t>
            </a:r>
            <a:r>
              <a:rPr lang="en-US" sz="1200" b="0" i="0" u="none" strike="noStrike" kern="1200" dirty="0" smtClean="0">
                <a:solidFill>
                  <a:schemeClr val="tx1"/>
                </a:solidFill>
                <a:effectLst/>
                <a:latin typeface="+mn-lt"/>
                <a:ea typeface="+mn-ea"/>
                <a:cs typeface="+mn-cs"/>
                <a:hlinkClick r:id="rId3"/>
              </a:rPr>
              <a:t> </a:t>
            </a:r>
            <a:r>
              <a:rPr lang="en-US" sz="1200" b="0" i="0" u="none" strike="noStrike" kern="1200" dirty="0" err="1" smtClean="0">
                <a:solidFill>
                  <a:schemeClr val="tx1"/>
                </a:solidFill>
                <a:effectLst/>
                <a:latin typeface="+mn-lt"/>
                <a:ea typeface="+mn-ea"/>
                <a:cs typeface="+mn-cs"/>
                <a:hlinkClick r:id="rId3"/>
              </a:rPr>
              <a:t>Kaggle</a:t>
            </a:r>
            <a:r>
              <a:rPr lang="en-US" sz="1200" b="0" i="0" kern="1200" dirty="0" smtClean="0">
                <a:solidFill>
                  <a:schemeClr val="tx1"/>
                </a:solidFill>
                <a:effectLst/>
                <a:latin typeface="+mn-lt"/>
                <a:ea typeface="+mn-ea"/>
                <a:cs typeface="+mn-cs"/>
              </a:rPr>
              <a:t>, but we’ll be using a subset of the data containing the stock value of only four sectors – banking, pharma, IT, and FMCG. </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217</a:t>
            </a:fld>
            <a:endParaRPr lang="en-US"/>
          </a:p>
        </p:txBody>
      </p:sp>
    </p:spTree>
    <p:extLst>
      <p:ext uri="{BB962C8B-B14F-4D97-AF65-F5344CB8AC3E}">
        <p14:creationId xmlns:p14="http://schemas.microsoft.com/office/powerpoint/2010/main" val="28082620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is the x?</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218</a:t>
            </a:fld>
            <a:endParaRPr lang="en-US"/>
          </a:p>
        </p:txBody>
      </p:sp>
    </p:spTree>
    <p:extLst>
      <p:ext uri="{BB962C8B-B14F-4D97-AF65-F5344CB8AC3E}">
        <p14:creationId xmlns:p14="http://schemas.microsoft.com/office/powerpoint/2010/main" val="220761308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is the x?</a:t>
            </a:r>
          </a:p>
          <a:p>
            <a:endParaRPr lang="en-US" dirty="0" smtClean="0"/>
          </a:p>
          <a:p>
            <a:r>
              <a:rPr lang="en-US" sz="1200" b="0" i="0" kern="1200" dirty="0" smtClean="0">
                <a:solidFill>
                  <a:schemeClr val="tx1"/>
                </a:solidFill>
                <a:effectLst/>
                <a:latin typeface="+mn-lt"/>
                <a:ea typeface="+mn-ea"/>
                <a:cs typeface="+mn-cs"/>
              </a:rPr>
              <a:t>You will also need to specify the x and y coordinates to be referenced as the x and y-axis. Since the Date is already the index column, it will be configured as the X-axis.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220</a:t>
            </a:fld>
            <a:endParaRPr lang="en-US"/>
          </a:p>
        </p:txBody>
      </p:sp>
    </p:spTree>
    <p:extLst>
      <p:ext uri="{BB962C8B-B14F-4D97-AF65-F5344CB8AC3E}">
        <p14:creationId xmlns:p14="http://schemas.microsoft.com/office/powerpoint/2010/main" val="309901134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data.resample</a:t>
            </a:r>
            <a:r>
              <a:rPr lang="en-US" sz="1200" b="0" i="0" kern="1200" dirty="0" smtClean="0">
                <a:solidFill>
                  <a:schemeClr val="tx1"/>
                </a:solidFill>
                <a:effectLst/>
                <a:latin typeface="+mn-lt"/>
                <a:ea typeface="+mn-ea"/>
                <a:cs typeface="+mn-cs"/>
              </a:rPr>
              <a:t>() is used to resample the stock data.</a:t>
            </a:r>
          </a:p>
          <a:p>
            <a:r>
              <a:rPr lang="en-US" sz="1200" b="0" i="0" kern="1200" dirty="0" smtClean="0">
                <a:solidFill>
                  <a:schemeClr val="tx1"/>
                </a:solidFill>
                <a:effectLst/>
                <a:latin typeface="+mn-lt"/>
                <a:ea typeface="+mn-ea"/>
                <a:cs typeface="+mn-cs"/>
              </a:rPr>
              <a:t>The ‘M’ stands for month-end frequency and denotes the offset values you want to resample the data.</a:t>
            </a:r>
          </a:p>
          <a:p>
            <a:r>
              <a:rPr lang="en-US" sz="1200" b="0" i="0" kern="1200" dirty="0" smtClean="0">
                <a:solidFill>
                  <a:schemeClr val="tx1"/>
                </a:solidFill>
                <a:effectLst/>
                <a:latin typeface="+mn-lt"/>
                <a:ea typeface="+mn-ea"/>
                <a:cs typeface="+mn-cs"/>
              </a:rPr>
              <a:t>mean() indicates the average stock price during this period.</a:t>
            </a:r>
          </a:p>
          <a:p>
            <a:endParaRPr lang="en-US" dirty="0" smtClean="0"/>
          </a:p>
          <a:p>
            <a:endParaRPr lang="en-US" dirty="0" smtClean="0"/>
          </a:p>
          <a:p>
            <a:r>
              <a:rPr lang="en-US" dirty="0" smtClean="0"/>
              <a:t>Is the average per month or</a:t>
            </a:r>
            <a:r>
              <a:rPr lang="en-US" baseline="0" dirty="0" smtClean="0"/>
              <a:t> the last day only?</a:t>
            </a:r>
          </a:p>
          <a:p>
            <a:endParaRPr lang="en-US" baseline="0" dirty="0" smtClean="0"/>
          </a:p>
        </p:txBody>
      </p:sp>
      <p:sp>
        <p:nvSpPr>
          <p:cNvPr id="4" name="Slide Number Placeholder 3"/>
          <p:cNvSpPr>
            <a:spLocks noGrp="1"/>
          </p:cNvSpPr>
          <p:nvPr>
            <p:ph type="sldNum" sz="quarter" idx="10"/>
          </p:nvPr>
        </p:nvSpPr>
        <p:spPr/>
        <p:txBody>
          <a:bodyPr/>
          <a:lstStyle/>
          <a:p>
            <a:fld id="{9D501247-8CED-43EF-A595-0AE808E1B1B2}" type="slidenum">
              <a:rPr lang="en-US" smtClean="0"/>
              <a:t>224</a:t>
            </a:fld>
            <a:endParaRPr lang="en-US"/>
          </a:p>
        </p:txBody>
      </p:sp>
    </p:spTree>
    <p:extLst>
      <p:ext uri="{BB962C8B-B14F-4D97-AF65-F5344CB8AC3E}">
        <p14:creationId xmlns:p14="http://schemas.microsoft.com/office/powerpoint/2010/main" val="832126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analytics</a:t>
            </a:r>
            <a:r>
              <a:rPr lang="en-US" baseline="0" dirty="0" smtClean="0"/>
              <a:t> </a:t>
            </a:r>
          </a:p>
          <a:p>
            <a:endParaRPr lang="en-US" baseline="0" dirty="0" smtClean="0"/>
          </a:p>
          <a:p>
            <a:r>
              <a:rPr lang="en-US" baseline="0" dirty="0" smtClean="0"/>
              <a:t>Speed </a:t>
            </a:r>
          </a:p>
          <a:p>
            <a:r>
              <a:rPr lang="en-US" baseline="0" dirty="0" smtClean="0"/>
              <a:t>Discover </a:t>
            </a:r>
          </a:p>
          <a:p>
            <a:r>
              <a:rPr lang="en-US" baseline="0" dirty="0" smtClean="0"/>
              <a:t>Brave – jump into nowhere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29</a:t>
            </a:fld>
            <a:endParaRPr lang="en-US"/>
          </a:p>
        </p:txBody>
      </p:sp>
    </p:spTree>
    <p:extLst>
      <p:ext uri="{BB962C8B-B14F-4D97-AF65-F5344CB8AC3E}">
        <p14:creationId xmlns:p14="http://schemas.microsoft.com/office/powerpoint/2010/main" val="31365292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225</a:t>
            </a:fld>
            <a:endParaRPr lang="en-US"/>
          </a:p>
        </p:txBody>
      </p:sp>
    </p:spTree>
    <p:extLst>
      <p:ext uri="{BB962C8B-B14F-4D97-AF65-F5344CB8AC3E}">
        <p14:creationId xmlns:p14="http://schemas.microsoft.com/office/powerpoint/2010/main" val="34751183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226</a:t>
            </a:fld>
            <a:endParaRPr lang="en-US"/>
          </a:p>
        </p:txBody>
      </p:sp>
    </p:spTree>
    <p:extLst>
      <p:ext uri="{BB962C8B-B14F-4D97-AF65-F5344CB8AC3E}">
        <p14:creationId xmlns:p14="http://schemas.microsoft.com/office/powerpoint/2010/main" val="155990284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227</a:t>
            </a:fld>
            <a:endParaRPr lang="en-US"/>
          </a:p>
        </p:txBody>
      </p:sp>
    </p:spTree>
    <p:extLst>
      <p:ext uri="{BB962C8B-B14F-4D97-AF65-F5344CB8AC3E}">
        <p14:creationId xmlns:p14="http://schemas.microsoft.com/office/powerpoint/2010/main" val="743938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233</a:t>
            </a:fld>
            <a:endParaRPr lang="en-US"/>
          </a:p>
        </p:txBody>
      </p:sp>
    </p:spTree>
    <p:extLst>
      <p:ext uri="{BB962C8B-B14F-4D97-AF65-F5344CB8AC3E}">
        <p14:creationId xmlns:p14="http://schemas.microsoft.com/office/powerpoint/2010/main" val="34951979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for </a:t>
            </a:r>
            <a:r>
              <a:rPr lang="en-US" dirty="0" err="1" smtClean="0"/>
              <a:t>hist</a:t>
            </a:r>
            <a:r>
              <a:rPr lang="en-US" dirty="0" smtClean="0"/>
              <a:t> </a:t>
            </a:r>
          </a:p>
          <a:p>
            <a:r>
              <a:rPr lang="en-US" dirty="0" smtClean="0"/>
              <a:t>2 for bar </a:t>
            </a:r>
          </a:p>
          <a:p>
            <a:endParaRPr lang="en-US" dirty="0" smtClean="0"/>
          </a:p>
          <a:p>
            <a:endParaRPr lang="en-US" dirty="0" smtClean="0"/>
          </a:p>
          <a:p>
            <a:r>
              <a:rPr lang="en-US" baseline="0" dirty="0" smtClean="0"/>
              <a:t>What about count plot?</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234</a:t>
            </a:fld>
            <a:endParaRPr lang="en-US"/>
          </a:p>
        </p:txBody>
      </p:sp>
    </p:spTree>
    <p:extLst>
      <p:ext uri="{BB962C8B-B14F-4D97-AF65-F5344CB8AC3E}">
        <p14:creationId xmlns:p14="http://schemas.microsoft.com/office/powerpoint/2010/main" val="229387600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235</a:t>
            </a:fld>
            <a:endParaRPr lang="en-US"/>
          </a:p>
        </p:txBody>
      </p:sp>
    </p:spTree>
    <p:extLst>
      <p:ext uri="{BB962C8B-B14F-4D97-AF65-F5344CB8AC3E}">
        <p14:creationId xmlns:p14="http://schemas.microsoft.com/office/powerpoint/2010/main" val="250645459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default bin value is 10. Bin size can be changed using the “bins” keyword.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Alpha sets the transparence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selected only two columns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237</a:t>
            </a:fld>
            <a:endParaRPr lang="en-US"/>
          </a:p>
        </p:txBody>
      </p:sp>
    </p:spTree>
    <p:extLst>
      <p:ext uri="{BB962C8B-B14F-4D97-AF65-F5344CB8AC3E}">
        <p14:creationId xmlns:p14="http://schemas.microsoft.com/office/powerpoint/2010/main" val="307150913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239</a:t>
            </a:fld>
            <a:endParaRPr lang="en-US"/>
          </a:p>
        </p:txBody>
      </p:sp>
    </p:spTree>
    <p:extLst>
      <p:ext uri="{BB962C8B-B14F-4D97-AF65-F5344CB8AC3E}">
        <p14:creationId xmlns:p14="http://schemas.microsoft.com/office/powerpoint/2010/main" val="331449697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u="none" strike="noStrike" kern="1200" dirty="0" smtClean="0">
                <a:solidFill>
                  <a:schemeClr val="tx1"/>
                </a:solidFill>
                <a:effectLst/>
                <a:latin typeface="+mn-lt"/>
                <a:ea typeface="+mn-ea"/>
                <a:cs typeface="+mn-cs"/>
                <a:hlinkClick r:id="rId3"/>
              </a:rPr>
              <a:t> hexagonal bin plot</a:t>
            </a:r>
            <a:r>
              <a:rPr lang="en-US" sz="1200" b="0" i="0" kern="1200" dirty="0" smtClean="0">
                <a:solidFill>
                  <a:schemeClr val="tx1"/>
                </a:solidFill>
                <a:effectLst/>
                <a:latin typeface="+mn-lt"/>
                <a:ea typeface="+mn-ea"/>
                <a:cs typeface="+mn-cs"/>
              </a:rPr>
              <a:t>, also known as a </a:t>
            </a:r>
            <a:r>
              <a:rPr lang="en-US" sz="1200" b="0" i="0" kern="1200" dirty="0" err="1" smtClean="0">
                <a:solidFill>
                  <a:schemeClr val="tx1"/>
                </a:solidFill>
                <a:effectLst/>
                <a:latin typeface="+mn-lt"/>
                <a:ea typeface="+mn-ea"/>
                <a:cs typeface="+mn-cs"/>
              </a:rPr>
              <a:t>hexbin</a:t>
            </a:r>
            <a:r>
              <a:rPr lang="en-US" sz="1200" b="0" i="0" kern="1200" dirty="0" smtClean="0">
                <a:solidFill>
                  <a:schemeClr val="tx1"/>
                </a:solidFill>
                <a:effectLst/>
                <a:latin typeface="+mn-lt"/>
                <a:ea typeface="+mn-ea"/>
                <a:cs typeface="+mn-cs"/>
              </a:rPr>
              <a:t> plot, can be used as an alternative to scatterplots. This kind of plot is particularly useful when the number of data points is huge, and each point cannot be plotted individually.</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240</a:t>
            </a:fld>
            <a:endParaRPr lang="en-US"/>
          </a:p>
        </p:txBody>
      </p:sp>
    </p:spTree>
    <p:extLst>
      <p:ext uri="{BB962C8B-B14F-4D97-AF65-F5344CB8AC3E}">
        <p14:creationId xmlns:p14="http://schemas.microsoft.com/office/powerpoint/2010/main" val="210498314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Pandas objects come equipped with their</a:t>
            </a:r>
            <a:r>
              <a:rPr lang="en-US" sz="1200" b="0" i="0" u="none" strike="noStrike" kern="1200" dirty="0" smtClean="0">
                <a:solidFill>
                  <a:schemeClr val="tx1"/>
                </a:solidFill>
                <a:effectLst/>
                <a:latin typeface="+mn-lt"/>
                <a:ea typeface="+mn-ea"/>
                <a:cs typeface="+mn-cs"/>
                <a:hlinkClick r:id="rId3"/>
              </a:rPr>
              <a:t> plotting functions</a:t>
            </a:r>
            <a:r>
              <a:rPr lang="en-US" sz="1200" b="0" i="0" kern="1200" dirty="0" smtClean="0">
                <a:solidFill>
                  <a:schemeClr val="tx1"/>
                </a:solidFill>
                <a:effectLst/>
                <a:latin typeface="+mn-lt"/>
                <a:ea typeface="+mn-ea"/>
                <a:cs typeface="+mn-cs"/>
              </a:rPr>
              <a:t>. These plotting functions are essentially wrappers around the</a:t>
            </a:r>
            <a:r>
              <a:rPr lang="en-US" sz="1200" b="0" i="0" u="none" strike="noStrike" kern="1200" dirty="0" smtClean="0">
                <a:solidFill>
                  <a:schemeClr val="tx1"/>
                </a:solidFill>
                <a:effectLst/>
                <a:latin typeface="+mn-lt"/>
                <a:ea typeface="+mn-ea"/>
                <a:cs typeface="+mn-cs"/>
                <a:hlinkClick r:id="rId4"/>
              </a:rPr>
              <a:t> </a:t>
            </a:r>
            <a:r>
              <a:rPr lang="en-US" sz="1200" b="0" i="0" u="none" strike="noStrike" kern="1200" dirty="0" err="1" smtClean="0">
                <a:solidFill>
                  <a:schemeClr val="tx1"/>
                </a:solidFill>
                <a:effectLst/>
                <a:latin typeface="+mn-lt"/>
                <a:ea typeface="+mn-ea"/>
                <a:cs typeface="+mn-cs"/>
                <a:hlinkClick r:id="rId4"/>
              </a:rPr>
              <a:t>matplotlib</a:t>
            </a:r>
            <a:r>
              <a:rPr lang="en-US" sz="1200" b="0" i="0" kern="1200" dirty="0" smtClean="0">
                <a:solidFill>
                  <a:schemeClr val="tx1"/>
                </a:solidFill>
                <a:effectLst/>
                <a:latin typeface="+mn-lt"/>
                <a:ea typeface="+mn-ea"/>
                <a:cs typeface="+mn-cs"/>
              </a:rPr>
              <a:t> library. Think of </a:t>
            </a:r>
            <a:r>
              <a:rPr lang="en-US" sz="1200" b="0" i="0" kern="1200" dirty="0" err="1" smtClean="0">
                <a:solidFill>
                  <a:schemeClr val="tx1"/>
                </a:solidFill>
                <a:effectLst/>
                <a:latin typeface="+mn-lt"/>
                <a:ea typeface="+mn-ea"/>
                <a:cs typeface="+mn-cs"/>
              </a:rPr>
              <a:t>matplotlib</a:t>
            </a:r>
            <a:r>
              <a:rPr lang="en-US" sz="1200" b="0" i="0" kern="1200" dirty="0" smtClean="0">
                <a:solidFill>
                  <a:schemeClr val="tx1"/>
                </a:solidFill>
                <a:effectLst/>
                <a:latin typeface="+mn-lt"/>
                <a:ea typeface="+mn-ea"/>
                <a:cs typeface="+mn-cs"/>
              </a:rPr>
              <a:t> as a backend for pandas plots.</a:t>
            </a:r>
            <a:endParaRPr lang="en-US" dirty="0" smtClean="0"/>
          </a:p>
          <a:p>
            <a:endParaRPr lang="en-US" dirty="0" smtClean="0"/>
          </a:p>
          <a:p>
            <a:r>
              <a:rPr lang="en-US" dirty="0" smtClean="0"/>
              <a:t>5 Minute Guide to Plotting with Pandas | by Rebecca Vickery | Towards Data Science</a:t>
            </a:r>
          </a:p>
          <a:p>
            <a:r>
              <a:rPr lang="en-US" dirty="0" smtClean="0"/>
              <a:t>https://towardsdatascience.com/5-minute-guide-to-plotting-with-pandas-e8c0f40a1df4</a:t>
            </a:r>
          </a:p>
          <a:p>
            <a:endParaRPr lang="en-US" dirty="0" smtClean="0"/>
          </a:p>
          <a:p>
            <a:r>
              <a:rPr lang="en-US" dirty="0" smtClean="0"/>
              <a:t>Fast plotting with Pandas. Quickly visualize your data with these… | by Tom Waterman | Towards Data Science</a:t>
            </a:r>
          </a:p>
          <a:p>
            <a:r>
              <a:rPr lang="en-US" dirty="0" smtClean="0"/>
              <a:t>https://towardsdatascience.com/the-best-pandas-plotting-features-c9789e04a5a0</a:t>
            </a:r>
          </a:p>
          <a:p>
            <a:endParaRPr lang="en-US" dirty="0" smtClean="0"/>
          </a:p>
          <a:p>
            <a:r>
              <a:rPr lang="en-US" dirty="0" smtClean="0"/>
              <a:t>Data Visualization with Pandas and </a:t>
            </a:r>
            <a:r>
              <a:rPr lang="en-US" dirty="0" err="1" smtClean="0"/>
              <a:t>Seaborn</a:t>
            </a:r>
            <a:r>
              <a:rPr lang="en-US" dirty="0" smtClean="0"/>
              <a:t> 🎓 | by </a:t>
            </a:r>
            <a:r>
              <a:rPr lang="en-US" dirty="0" err="1" smtClean="0"/>
              <a:t>Tirendaz</a:t>
            </a:r>
            <a:r>
              <a:rPr lang="en-US" dirty="0" smtClean="0"/>
              <a:t> Academy | Level Up Coding</a:t>
            </a:r>
          </a:p>
          <a:p>
            <a:r>
              <a:rPr lang="en-US" dirty="0" smtClean="0"/>
              <a:t>https://levelup.gitconnected.com/data-visualization-with-pandas-and-seaborn-5de444b567a0</a:t>
            </a:r>
          </a:p>
          <a:p>
            <a:endParaRPr lang="en-US" dirty="0" smtClean="0"/>
          </a:p>
          <a:p>
            <a:r>
              <a:rPr lang="en-US" dirty="0" smtClean="0"/>
              <a:t>08.Pandas Visualization | </a:t>
            </a:r>
            <a:r>
              <a:rPr lang="en-US" dirty="0" err="1" smtClean="0"/>
              <a:t>jupyter</a:t>
            </a:r>
            <a:r>
              <a:rPr lang="en-US" dirty="0" smtClean="0"/>
              <a:t> notebooks gallery</a:t>
            </a:r>
          </a:p>
          <a:p>
            <a:r>
              <a:rPr lang="en-US" dirty="0" smtClean="0"/>
              <a:t>https://notebook.community/vravishankar/Jupyter-Books/pandas/08.Pandas%20Visualization</a:t>
            </a:r>
          </a:p>
          <a:p>
            <a:endParaRPr lang="en-US" dirty="0" smtClean="0"/>
          </a:p>
          <a:p>
            <a:r>
              <a:rPr lang="en-US" dirty="0" smtClean="0"/>
              <a:t>Python for Librarians: Plotting Your Data - Pandas</a:t>
            </a:r>
          </a:p>
          <a:p>
            <a:r>
              <a:rPr lang="en-US" dirty="0" smtClean="0"/>
              <a:t>https://librarycarpentry.org/library-python/06a-plotting-with-pandas/</a:t>
            </a:r>
          </a:p>
          <a:p>
            <a:endParaRPr lang="en-US" dirty="0" smtClean="0"/>
          </a:p>
          <a:p>
            <a:r>
              <a:rPr lang="en-US" dirty="0" smtClean="0"/>
              <a:t>5.0</a:t>
            </a:r>
          </a:p>
          <a:p>
            <a:r>
              <a:rPr lang="en-US" dirty="0" smtClean="0"/>
              <a:t>https://phdphysics.cloud.ba.infn.it/wp-content/uploads/2017/06/8-Diacono-3Maggio.pdf</a:t>
            </a:r>
          </a:p>
          <a:p>
            <a:endParaRPr lang="en-US" dirty="0" smtClean="0"/>
          </a:p>
          <a:p>
            <a:r>
              <a:rPr lang="en-US" dirty="0" smtClean="0"/>
              <a:t>Univariate plots in pandas | Python</a:t>
            </a:r>
          </a:p>
          <a:p>
            <a:r>
              <a:rPr lang="en-US" dirty="0" smtClean="0"/>
              <a:t>https://campus.datacamp.com/courses/python-for-r-users/plotting-4?ex=2</a:t>
            </a:r>
          </a:p>
          <a:p>
            <a:endParaRPr lang="en-US" dirty="0" smtClean="0"/>
          </a:p>
          <a:p>
            <a:r>
              <a:rPr lang="en-US" dirty="0" smtClean="0"/>
              <a:t>Pandas Foundations | </a:t>
            </a:r>
            <a:r>
              <a:rPr lang="en-US" dirty="0" err="1" smtClean="0"/>
              <a:t>DataCamp</a:t>
            </a:r>
            <a:endParaRPr lang="en-US" dirty="0" smtClean="0"/>
          </a:p>
          <a:p>
            <a:r>
              <a:rPr lang="en-US" dirty="0" smtClean="0"/>
              <a:t>https://learn.datacamp.com/courses/pandas-foundations?tap_a=5644-dce66f&amp;tap_s=93618-a68c98</a:t>
            </a:r>
          </a:p>
          <a:p>
            <a:endParaRPr lang="en-US" dirty="0" smtClean="0"/>
          </a:p>
          <a:p>
            <a:r>
              <a:rPr lang="en-US" dirty="0" smtClean="0"/>
              <a:t>Data Science Courses: R &amp; Python Analysis Tutorials | </a:t>
            </a:r>
            <a:r>
              <a:rPr lang="en-US" dirty="0" err="1" smtClean="0"/>
              <a:t>DataCamp</a:t>
            </a:r>
            <a:endParaRPr lang="en-US" dirty="0" smtClean="0"/>
          </a:p>
          <a:p>
            <a:r>
              <a:rPr lang="en-US" dirty="0" smtClean="0"/>
              <a:t>https://learn.datacamp.com/search?q=pandas+plot</a:t>
            </a:r>
          </a:p>
          <a:p>
            <a:endParaRPr lang="en-US" dirty="0" smtClean="0"/>
          </a:p>
          <a:p>
            <a:r>
              <a:rPr lang="en-US" dirty="0" smtClean="0"/>
              <a:t>Pandas Plot: Deep Dive Into Plotting Directly with Pandas - neptune.ai</a:t>
            </a:r>
          </a:p>
          <a:p>
            <a:r>
              <a:rPr lang="en-US" dirty="0" smtClean="0"/>
              <a:t>https://neptune.ai/blog/pandas-plot-deep-dive-into-plotting-directly-with-pandas?utm_source=datacamp&amp;utm_medium=post&amp;utm_campaign=blog-pandas-plot-deep-dive-into-plotting-directly-with-pandas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241</a:t>
            </a:fld>
            <a:endParaRPr lang="en-US"/>
          </a:p>
        </p:txBody>
      </p:sp>
    </p:spTree>
    <p:extLst>
      <p:ext uri="{BB962C8B-B14F-4D97-AF65-F5344CB8AC3E}">
        <p14:creationId xmlns:p14="http://schemas.microsoft.com/office/powerpoint/2010/main" val="4204319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great news is that this one is easy. Think of your dataset as a bunch of negatives you found in a darkroom. Data-mining is about working the equipment to expose all the images as quickly as possible so you can see whether there’s anything inspiring on them. As with photos, remember not to take what you see too seriously. You didn’t take the photos, so you don’t know much about what’s off-screen. The golden rule of data-mining is: </a:t>
            </a:r>
            <a:r>
              <a:rPr lang="en-US" sz="1200" b="1" i="0" kern="1200" dirty="0" smtClean="0">
                <a:solidFill>
                  <a:schemeClr val="tx1"/>
                </a:solidFill>
                <a:effectLst/>
                <a:latin typeface="+mn-lt"/>
                <a:ea typeface="+mn-ea"/>
                <a:cs typeface="+mn-cs"/>
              </a:rPr>
              <a:t>stick to what is here.</a:t>
            </a:r>
            <a:r>
              <a:rPr lang="en-US" sz="1200" b="0" i="0" kern="1200" dirty="0" smtClean="0">
                <a:solidFill>
                  <a:schemeClr val="tx1"/>
                </a:solidFill>
                <a:effectLst/>
                <a:latin typeface="+mn-lt"/>
                <a:ea typeface="+mn-ea"/>
                <a:cs typeface="+mn-cs"/>
              </a:rPr>
              <a:t> Only make conclusions about what you can see, never about what you can’t see (for that you need statistics and lot more expertise).</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30</a:t>
            </a:fld>
            <a:endParaRPr lang="en-US"/>
          </a:p>
        </p:txBody>
      </p:sp>
    </p:spTree>
    <p:extLst>
      <p:ext uri="{BB962C8B-B14F-4D97-AF65-F5344CB8AC3E}">
        <p14:creationId xmlns:p14="http://schemas.microsoft.com/office/powerpoint/2010/main" val="158309940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Popular open data repositories</a:t>
            </a:r>
          </a:p>
          <a:p>
            <a:pPr lvl="1" fontAlgn="base"/>
            <a:r>
              <a:rPr lang="en-US" sz="1200" b="0" i="0" u="none" strike="noStrike" kern="1200" dirty="0" smtClean="0">
                <a:solidFill>
                  <a:schemeClr val="tx1"/>
                </a:solidFill>
                <a:effectLst/>
                <a:latin typeface="+mn-lt"/>
                <a:ea typeface="+mn-ea"/>
                <a:cs typeface="+mn-cs"/>
                <a:hlinkClick r:id="rId3"/>
              </a:rPr>
              <a:t>UC Irvine Machine Learning Repository</a:t>
            </a:r>
            <a:endParaRPr lang="en-US" sz="1200" b="0" i="0" kern="1200" dirty="0" smtClean="0">
              <a:solidFill>
                <a:schemeClr val="tx1"/>
              </a:solidFill>
              <a:effectLst/>
              <a:latin typeface="+mn-lt"/>
              <a:ea typeface="+mn-ea"/>
              <a:cs typeface="+mn-cs"/>
            </a:endParaRPr>
          </a:p>
          <a:p>
            <a:pPr lvl="1" fontAlgn="base"/>
            <a:r>
              <a:rPr lang="en-US" sz="1200" b="0" i="0" u="none" strike="noStrike" kern="1200" dirty="0" err="1" smtClean="0">
                <a:solidFill>
                  <a:schemeClr val="tx1"/>
                </a:solidFill>
                <a:effectLst/>
                <a:latin typeface="+mn-lt"/>
                <a:ea typeface="+mn-ea"/>
                <a:cs typeface="+mn-cs"/>
                <a:hlinkClick r:id="rId4"/>
              </a:rPr>
              <a:t>Kaggle</a:t>
            </a:r>
            <a:r>
              <a:rPr lang="en-US" sz="1200" b="0" i="0" u="none" strike="noStrike" kern="1200" dirty="0" smtClean="0">
                <a:solidFill>
                  <a:schemeClr val="tx1"/>
                </a:solidFill>
                <a:effectLst/>
                <a:latin typeface="+mn-lt"/>
                <a:ea typeface="+mn-ea"/>
                <a:cs typeface="+mn-cs"/>
                <a:hlinkClick r:id="rId4"/>
              </a:rPr>
              <a:t> datasets</a:t>
            </a:r>
            <a:endParaRPr lang="en-US" sz="1200" b="0" i="0" kern="1200" dirty="0" smtClean="0">
              <a:solidFill>
                <a:schemeClr val="tx1"/>
              </a:solidFill>
              <a:effectLst/>
              <a:latin typeface="+mn-lt"/>
              <a:ea typeface="+mn-ea"/>
              <a:cs typeface="+mn-cs"/>
            </a:endParaRPr>
          </a:p>
          <a:p>
            <a:pPr lvl="1" fontAlgn="base"/>
            <a:r>
              <a:rPr lang="en-US" sz="1200" b="0" i="0" u="none" strike="noStrike" kern="1200" dirty="0" smtClean="0">
                <a:solidFill>
                  <a:schemeClr val="tx1"/>
                </a:solidFill>
                <a:effectLst/>
                <a:latin typeface="+mn-lt"/>
                <a:ea typeface="+mn-ea"/>
                <a:cs typeface="+mn-cs"/>
                <a:hlinkClick r:id="rId5"/>
              </a:rPr>
              <a:t>Amazon’s AWS datasets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Meta portals (they list open data repositories)</a:t>
            </a:r>
          </a:p>
          <a:p>
            <a:pPr lvl="1" fontAlgn="base"/>
            <a:r>
              <a:rPr lang="en-US" sz="1200" b="0" i="0" u="none" strike="noStrike" kern="1200" dirty="0" smtClean="0">
                <a:solidFill>
                  <a:schemeClr val="tx1"/>
                </a:solidFill>
                <a:effectLst/>
                <a:latin typeface="+mn-lt"/>
                <a:ea typeface="+mn-ea"/>
                <a:cs typeface="+mn-cs"/>
                <a:hlinkClick r:id="rId6"/>
              </a:rPr>
              <a:t>Data Portals</a:t>
            </a:r>
            <a:endParaRPr lang="en-US" sz="1200" b="0" i="0" kern="1200" dirty="0" smtClean="0">
              <a:solidFill>
                <a:schemeClr val="tx1"/>
              </a:solidFill>
              <a:effectLst/>
              <a:latin typeface="+mn-lt"/>
              <a:ea typeface="+mn-ea"/>
              <a:cs typeface="+mn-cs"/>
            </a:endParaRPr>
          </a:p>
          <a:p>
            <a:pPr lvl="1" fontAlgn="base"/>
            <a:r>
              <a:rPr lang="en-US" sz="1200" b="0" i="0" u="none" strike="noStrike" kern="1200" dirty="0" err="1" smtClean="0">
                <a:solidFill>
                  <a:schemeClr val="tx1"/>
                </a:solidFill>
                <a:effectLst/>
                <a:latin typeface="+mn-lt"/>
                <a:ea typeface="+mn-ea"/>
                <a:cs typeface="+mn-cs"/>
                <a:hlinkClick r:id="rId7"/>
              </a:rPr>
              <a:t>OpenDataMonitor</a:t>
            </a:r>
            <a:endParaRPr lang="en-US" sz="1200" b="0" i="0" kern="1200" dirty="0" smtClean="0">
              <a:solidFill>
                <a:schemeClr val="tx1"/>
              </a:solidFill>
              <a:effectLst/>
              <a:latin typeface="+mn-lt"/>
              <a:ea typeface="+mn-ea"/>
              <a:cs typeface="+mn-cs"/>
            </a:endParaRPr>
          </a:p>
          <a:p>
            <a:pPr lvl="1" fontAlgn="base"/>
            <a:r>
              <a:rPr lang="en-US" sz="1200" b="0" i="0" u="none" strike="noStrike" kern="1200" dirty="0" err="1" smtClean="0">
                <a:solidFill>
                  <a:schemeClr val="tx1"/>
                </a:solidFill>
                <a:effectLst/>
                <a:latin typeface="+mn-lt"/>
                <a:ea typeface="+mn-ea"/>
                <a:cs typeface="+mn-cs"/>
                <a:hlinkClick r:id="rId8"/>
              </a:rPr>
              <a:t>Quandl</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Other pages listing many popular open data repositories</a:t>
            </a:r>
          </a:p>
          <a:p>
            <a:pPr lvl="1" fontAlgn="base"/>
            <a:r>
              <a:rPr lang="en-US" sz="1200" b="0" i="0" u="none" strike="noStrike" kern="1200" dirty="0" smtClean="0">
                <a:solidFill>
                  <a:schemeClr val="tx1"/>
                </a:solidFill>
                <a:effectLst/>
                <a:latin typeface="+mn-lt"/>
                <a:ea typeface="+mn-ea"/>
                <a:cs typeface="+mn-cs"/>
                <a:hlinkClick r:id="rId9"/>
              </a:rPr>
              <a:t>Wikipedia’s list of Machine Learning datasets</a:t>
            </a:r>
            <a:endParaRPr lang="en-US" sz="1200" b="0" i="0" kern="1200" dirty="0" smtClean="0">
              <a:solidFill>
                <a:schemeClr val="tx1"/>
              </a:solidFill>
              <a:effectLst/>
              <a:latin typeface="+mn-lt"/>
              <a:ea typeface="+mn-ea"/>
              <a:cs typeface="+mn-cs"/>
            </a:endParaRPr>
          </a:p>
          <a:p>
            <a:pPr lvl="1" fontAlgn="base"/>
            <a:r>
              <a:rPr lang="en-US" sz="1200" b="0" i="0" u="none" strike="noStrike" kern="1200" dirty="0" smtClean="0">
                <a:solidFill>
                  <a:schemeClr val="tx1"/>
                </a:solidFill>
                <a:effectLst/>
                <a:latin typeface="+mn-lt"/>
                <a:ea typeface="+mn-ea"/>
                <a:cs typeface="+mn-cs"/>
                <a:hlinkClick r:id="rId10"/>
              </a:rPr>
              <a:t>Quora.com</a:t>
            </a:r>
            <a:endParaRPr lang="en-US" sz="1200" b="0" i="0" kern="1200" dirty="0" smtClean="0">
              <a:solidFill>
                <a:schemeClr val="tx1"/>
              </a:solidFill>
              <a:effectLst/>
              <a:latin typeface="+mn-lt"/>
              <a:ea typeface="+mn-ea"/>
              <a:cs typeface="+mn-cs"/>
            </a:endParaRPr>
          </a:p>
          <a:p>
            <a:pPr lvl="1" fontAlgn="base"/>
            <a:r>
              <a:rPr lang="en-US" sz="1200" b="0" i="0" u="none" strike="noStrike" kern="1200" dirty="0" smtClean="0">
                <a:solidFill>
                  <a:schemeClr val="tx1"/>
                </a:solidFill>
                <a:effectLst/>
                <a:latin typeface="+mn-lt"/>
                <a:ea typeface="+mn-ea"/>
                <a:cs typeface="+mn-cs"/>
                <a:hlinkClick r:id="rId11"/>
              </a:rPr>
              <a:t>The datasets </a:t>
            </a:r>
            <a:r>
              <a:rPr lang="en-US" sz="1200" b="0" i="0" u="none" strike="noStrike" kern="1200" dirty="0" err="1" smtClean="0">
                <a:solidFill>
                  <a:schemeClr val="tx1"/>
                </a:solidFill>
                <a:effectLst/>
                <a:latin typeface="+mn-lt"/>
                <a:ea typeface="+mn-ea"/>
                <a:cs typeface="+mn-cs"/>
                <a:hlinkClick r:id="rId11"/>
              </a:rPr>
              <a:t>subreddit</a:t>
            </a: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242</a:t>
            </a:fld>
            <a:endParaRPr lang="en-US"/>
          </a:p>
        </p:txBody>
      </p:sp>
    </p:spTree>
    <p:extLst>
      <p:ext uri="{BB962C8B-B14F-4D97-AF65-F5344CB8AC3E}">
        <p14:creationId xmlns:p14="http://schemas.microsoft.com/office/powerpoint/2010/main" val="102465530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second option </a:t>
            </a:r>
          </a:p>
          <a:p>
            <a:endParaRPr lang="en-US" dirty="0" smtClean="0"/>
          </a:p>
          <a:p>
            <a:r>
              <a:rPr lang="en-US" sz="1200" b="0" i="0" kern="1200" dirty="0" smtClean="0">
                <a:solidFill>
                  <a:schemeClr val="tx1"/>
                </a:solidFill>
                <a:effectLst/>
                <a:latin typeface="+mn-lt"/>
                <a:ea typeface="+mn-ea"/>
                <a:cs typeface="+mn-cs"/>
              </a:rPr>
              <a:t>That bit of extra boiler-plate makes certain that </a:t>
            </a:r>
            <a:r>
              <a:rPr lang="en-US" sz="1200" b="0" i="0" kern="1200" dirty="0" err="1" smtClean="0">
                <a:solidFill>
                  <a:schemeClr val="tx1"/>
                </a:solidFill>
                <a:effectLst/>
                <a:latin typeface="+mn-lt"/>
                <a:ea typeface="+mn-ea"/>
                <a:cs typeface="+mn-cs"/>
              </a:rPr>
              <a:t>conda</a:t>
            </a:r>
            <a:r>
              <a:rPr lang="en-US" sz="1200" b="0" i="0" kern="1200" dirty="0" smtClean="0">
                <a:solidFill>
                  <a:schemeClr val="tx1"/>
                </a:solidFill>
                <a:effectLst/>
                <a:latin typeface="+mn-lt"/>
                <a:ea typeface="+mn-ea"/>
                <a:cs typeface="+mn-cs"/>
              </a:rPr>
              <a:t> installs the package in the currently-running </a:t>
            </a:r>
            <a:r>
              <a:rPr lang="en-US" sz="1200" b="0" i="0" kern="1200" dirty="0" err="1" smtClean="0">
                <a:solidFill>
                  <a:schemeClr val="tx1"/>
                </a:solidFill>
                <a:effectLst/>
                <a:latin typeface="+mn-lt"/>
                <a:ea typeface="+mn-ea"/>
                <a:cs typeface="+mn-cs"/>
              </a:rPr>
              <a:t>Jupyter</a:t>
            </a:r>
            <a:r>
              <a:rPr lang="en-US" sz="1200" b="0" i="0" kern="1200" dirty="0" smtClean="0">
                <a:solidFill>
                  <a:schemeClr val="tx1"/>
                </a:solidFill>
                <a:effectLst/>
                <a:latin typeface="+mn-lt"/>
                <a:ea typeface="+mn-ea"/>
                <a:cs typeface="+mn-cs"/>
              </a:rPr>
              <a:t> kernel </a:t>
            </a:r>
          </a:p>
          <a:p>
            <a:endParaRPr lang="en-US" sz="1200" b="0" i="0" kern="1200" dirty="0" smtClean="0">
              <a:solidFill>
                <a:schemeClr val="tx1"/>
              </a:solidFill>
              <a:effectLst/>
              <a:latin typeface="+mn-lt"/>
              <a:ea typeface="+mn-ea"/>
              <a:cs typeface="+mn-cs"/>
            </a:endParaRPr>
          </a:p>
          <a:p>
            <a:r>
              <a:rPr lang="en-US" dirty="0" smtClean="0"/>
              <a:t>Installing Python Packages from a </a:t>
            </a:r>
            <a:r>
              <a:rPr lang="en-US" dirty="0" err="1" smtClean="0"/>
              <a:t>Jupyter</a:t>
            </a:r>
            <a:r>
              <a:rPr lang="en-US" dirty="0" smtClean="0"/>
              <a:t> Notebook | </a:t>
            </a:r>
            <a:r>
              <a:rPr lang="en-US" dirty="0" err="1" smtClean="0"/>
              <a:t>Pythonic</a:t>
            </a:r>
            <a:r>
              <a:rPr lang="en-US" dirty="0" smtClean="0"/>
              <a:t> Perambulations</a:t>
            </a:r>
          </a:p>
          <a:p>
            <a:r>
              <a:rPr lang="en-US" dirty="0" smtClean="0"/>
              <a:t>https://jakevdp.github.io/blog/2017/12/05/installing-python-packages-from-jupyter/</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245</a:t>
            </a:fld>
            <a:endParaRPr lang="en-US"/>
          </a:p>
        </p:txBody>
      </p:sp>
    </p:spTree>
    <p:extLst>
      <p:ext uri="{BB962C8B-B14F-4D97-AF65-F5344CB8AC3E}">
        <p14:creationId xmlns:p14="http://schemas.microsoft.com/office/powerpoint/2010/main" val="237656756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That bit of extra boiler-plate makes certain that you are running the </a:t>
            </a:r>
            <a:r>
              <a:rPr lang="en-US" dirty="0" smtClean="0"/>
              <a:t>pip</a:t>
            </a:r>
            <a:r>
              <a:rPr lang="en-US" sz="1200" b="0" i="0" kern="1200" dirty="0" smtClean="0">
                <a:solidFill>
                  <a:schemeClr val="tx1"/>
                </a:solidFill>
                <a:effectLst/>
                <a:latin typeface="+mn-lt"/>
                <a:ea typeface="+mn-ea"/>
                <a:cs typeface="+mn-cs"/>
              </a:rPr>
              <a:t> version associated with the current Python kernel, so that the installed packages can be used in the current notebook. This is related to the fact that, even setting </a:t>
            </a:r>
            <a:r>
              <a:rPr lang="en-US" sz="1200" b="0" i="0" kern="1200" dirty="0" err="1" smtClean="0">
                <a:solidFill>
                  <a:schemeClr val="tx1"/>
                </a:solidFill>
                <a:effectLst/>
                <a:latin typeface="+mn-lt"/>
                <a:ea typeface="+mn-ea"/>
                <a:cs typeface="+mn-cs"/>
              </a:rPr>
              <a:t>Jupyter</a:t>
            </a:r>
            <a:r>
              <a:rPr lang="en-US" sz="1200" b="0" i="0" kern="1200" dirty="0" smtClean="0">
                <a:solidFill>
                  <a:schemeClr val="tx1"/>
                </a:solidFill>
                <a:effectLst/>
                <a:latin typeface="+mn-lt"/>
                <a:ea typeface="+mn-ea"/>
                <a:cs typeface="+mn-cs"/>
              </a:rPr>
              <a:t> notebooks aside, it's better to install packages using</a:t>
            </a:r>
          </a:p>
          <a:p>
            <a:endParaRPr lang="en-US" sz="1200" b="0" i="0" kern="1200" dirty="0" smtClean="0">
              <a:solidFill>
                <a:schemeClr val="tx1"/>
              </a:solidFill>
              <a:effectLst/>
              <a:latin typeface="+mn-lt"/>
              <a:ea typeface="+mn-ea"/>
              <a:cs typeface="+mn-cs"/>
            </a:endParaRPr>
          </a:p>
          <a:p>
            <a:r>
              <a:rPr lang="en-US" dirty="0" smtClean="0"/>
              <a:t>$ python -m pip install &lt;package&gt;</a:t>
            </a:r>
          </a:p>
          <a:p>
            <a:endParaRPr lang="en-US" dirty="0" smtClean="0"/>
          </a:p>
          <a:p>
            <a:r>
              <a:rPr lang="en-US" sz="1200" b="0" i="0" kern="1200" dirty="0" smtClean="0">
                <a:solidFill>
                  <a:schemeClr val="tx1"/>
                </a:solidFill>
                <a:effectLst/>
                <a:latin typeface="+mn-lt"/>
                <a:ea typeface="+mn-ea"/>
                <a:cs typeface="+mn-cs"/>
              </a:rPr>
              <a:t>rather than</a:t>
            </a:r>
          </a:p>
          <a:p>
            <a:r>
              <a:rPr lang="en-US" dirty="0" smtClean="0"/>
              <a:t/>
            </a:r>
            <a:br>
              <a:rPr lang="en-US" dirty="0" smtClean="0"/>
            </a:br>
            <a:endParaRPr lang="en-US" dirty="0" smtClean="0"/>
          </a:p>
          <a:p>
            <a:r>
              <a:rPr lang="en-US" dirty="0" smtClean="0"/>
              <a:t>$ pip install &lt;package&gt; </a:t>
            </a:r>
            <a:br>
              <a:rPr lang="en-US" dirty="0" smtClean="0"/>
            </a:br>
            <a:endParaRPr lang="en-US" dirty="0" smtClean="0"/>
          </a:p>
          <a:p>
            <a:r>
              <a:rPr lang="en-US" sz="1200" b="0" i="0" kern="1200" dirty="0" smtClean="0">
                <a:solidFill>
                  <a:schemeClr val="tx1"/>
                </a:solidFill>
                <a:effectLst/>
                <a:latin typeface="+mn-lt"/>
                <a:ea typeface="+mn-ea"/>
                <a:cs typeface="+mn-cs"/>
              </a:rPr>
              <a:t>because the former is more explicit about where the package will be installed (more on this below).</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246</a:t>
            </a:fld>
            <a:endParaRPr lang="en-US"/>
          </a:p>
        </p:txBody>
      </p:sp>
    </p:spTree>
    <p:extLst>
      <p:ext uri="{BB962C8B-B14F-4D97-AF65-F5344CB8AC3E}">
        <p14:creationId xmlns:p14="http://schemas.microsoft.com/office/powerpoint/2010/main" val="822858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is the drug useful ? </a:t>
            </a:r>
          </a:p>
          <a:p>
            <a:r>
              <a:rPr lang="en-US" baseline="0" dirty="0" smtClean="0"/>
              <a:t>Should we change the logo? </a:t>
            </a:r>
          </a:p>
          <a:p>
            <a:r>
              <a:rPr lang="en-US" baseline="0" dirty="0" smtClean="0"/>
              <a:t>Should we open a branch here or here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31</a:t>
            </a:fld>
            <a:endParaRPr lang="en-US"/>
          </a:p>
        </p:txBody>
      </p:sp>
    </p:spTree>
    <p:extLst>
      <p:ext uri="{BB962C8B-B14F-4D97-AF65-F5344CB8AC3E}">
        <p14:creationId xmlns:p14="http://schemas.microsoft.com/office/powerpoint/2010/main" val="2057135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 great example is that moment when your finger is hovering over the launch button for an AI system and it occurs to you that you need to check it works before releasing it (always a good idea, seriously). Step away from the button and call in the statistician.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32</a:t>
            </a:fld>
            <a:endParaRPr lang="en-US"/>
          </a:p>
        </p:txBody>
      </p:sp>
    </p:spTree>
    <p:extLst>
      <p:ext uri="{BB962C8B-B14F-4D97-AF65-F5344CB8AC3E}">
        <p14:creationId xmlns:p14="http://schemas.microsoft.com/office/powerpoint/2010/main" val="1585151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u boost the performance to 99.999? </a:t>
            </a:r>
          </a:p>
          <a:p>
            <a:endParaRPr lang="en-US" baseline="0" dirty="0" smtClean="0"/>
          </a:p>
          <a:p>
            <a:r>
              <a:rPr lang="en-US" baseline="0" dirty="0" smtClean="0"/>
              <a:t>Oh sure, </a:t>
            </a:r>
          </a:p>
          <a:p>
            <a:endParaRPr lang="en-US" baseline="0" dirty="0" smtClean="0"/>
          </a:p>
          <a:p>
            <a:r>
              <a:rPr lang="en-US" baseline="0" dirty="0" smtClean="0"/>
              <a:t>Then u r the guy </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33</a:t>
            </a:fld>
            <a:endParaRPr lang="en-US"/>
          </a:p>
        </p:txBody>
      </p:sp>
    </p:spTree>
    <p:extLst>
      <p:ext uri="{BB962C8B-B14F-4D97-AF65-F5344CB8AC3E}">
        <p14:creationId xmlns:p14="http://schemas.microsoft.com/office/powerpoint/2010/main" val="4068146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work that delivers data to the data science team in the first place? Since it’s a sophisticated field in its own right, I prefer to shield it from data science’s hegemonic aspirations. Besides, it’s much closer in species to software engineering than to statistics.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Feel free to see the </a:t>
            </a:r>
            <a:r>
              <a:rPr lang="en-US" sz="1200" b="1" i="0" kern="1200" dirty="0" smtClean="0">
                <a:solidFill>
                  <a:schemeClr val="tx1"/>
                </a:solidFill>
                <a:effectLst/>
                <a:latin typeface="+mn-lt"/>
                <a:ea typeface="+mn-ea"/>
                <a:cs typeface="+mn-cs"/>
              </a:rPr>
              <a:t>data engineering versus data science</a:t>
            </a:r>
            <a:r>
              <a:rPr lang="en-US" sz="1200" b="0" i="0" kern="1200" dirty="0" smtClean="0">
                <a:solidFill>
                  <a:schemeClr val="tx1"/>
                </a:solidFill>
                <a:effectLst/>
                <a:latin typeface="+mn-lt"/>
                <a:ea typeface="+mn-ea"/>
                <a:cs typeface="+mn-cs"/>
              </a:rPr>
              <a:t> difference as </a:t>
            </a:r>
            <a:r>
              <a:rPr lang="en-US" sz="1200" b="1" i="0" kern="1200" dirty="0" smtClean="0">
                <a:solidFill>
                  <a:schemeClr val="tx1"/>
                </a:solidFill>
                <a:effectLst/>
                <a:latin typeface="+mn-lt"/>
                <a:ea typeface="+mn-ea"/>
                <a:cs typeface="+mn-cs"/>
              </a:rPr>
              <a:t>before versus after</a:t>
            </a:r>
            <a:r>
              <a:rPr lang="en-US" sz="1200" b="0" i="0" kern="1200" dirty="0" smtClean="0">
                <a:solidFill>
                  <a:schemeClr val="tx1"/>
                </a:solidFill>
                <a:effectLst/>
                <a:latin typeface="+mn-lt"/>
                <a:ea typeface="+mn-ea"/>
                <a:cs typeface="+mn-cs"/>
              </a:rPr>
              <a:t>. Most of the technical work leading up to the birthing of the data (before) may comfortably be called “data engineering” and everything we do once some data have arrived (after) is “data science”.</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36</a:t>
            </a:fld>
            <a:endParaRPr lang="en-US"/>
          </a:p>
        </p:txBody>
      </p:sp>
    </p:spTree>
    <p:extLst>
      <p:ext uri="{BB962C8B-B14F-4D97-AF65-F5344CB8AC3E}">
        <p14:creationId xmlns:p14="http://schemas.microsoft.com/office/powerpoint/2010/main" val="3369836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on earth is data science?. The quest for a useful definition | by Cassie </a:t>
            </a:r>
            <a:r>
              <a:rPr lang="en-US" dirty="0" err="1" smtClean="0"/>
              <a:t>Kozyrkov</a:t>
            </a:r>
            <a:r>
              <a:rPr lang="en-US" dirty="0" smtClean="0"/>
              <a:t> | HackerNoon.com | Medium</a:t>
            </a:r>
          </a:p>
          <a:p>
            <a:r>
              <a:rPr lang="en-US" dirty="0" smtClean="0"/>
              <a:t>https://medium.com/hackernoon/what-on-earth-is-data-science-eb1237d8cb37</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37</a:t>
            </a:fld>
            <a:endParaRPr lang="en-US"/>
          </a:p>
        </p:txBody>
      </p:sp>
    </p:spTree>
    <p:extLst>
      <p:ext uri="{BB962C8B-B14F-4D97-AF65-F5344CB8AC3E}">
        <p14:creationId xmlns:p14="http://schemas.microsoft.com/office/powerpoint/2010/main" val="3867983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a decision to be data-driven, it has to be the data — as opposed to something else entirely — that drive it. Seems so straightforward, and yet it’s so rare in practice because decision-makers lack a key psychological habit.</a:t>
            </a:r>
          </a:p>
          <a:p>
            <a:endParaRPr lang="en-US" sz="1200" b="0" i="0" kern="1200" dirty="0" smtClean="0">
              <a:solidFill>
                <a:schemeClr val="tx1"/>
              </a:solidFill>
              <a:effectLst/>
              <a:latin typeface="+mn-lt"/>
              <a:ea typeface="+mn-ea"/>
              <a:cs typeface="+mn-cs"/>
            </a:endParaRPr>
          </a:p>
          <a:p>
            <a:r>
              <a:rPr lang="ar-EG" dirty="0" smtClean="0"/>
              <a:t>العربية</a:t>
            </a:r>
            <a:r>
              <a:rPr lang="ar-EG" baseline="0" dirty="0" smtClean="0"/>
              <a:t> الكارو محتاجة حمار عشان تبقى كارو </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39</a:t>
            </a:fld>
            <a:endParaRPr lang="en-US"/>
          </a:p>
        </p:txBody>
      </p:sp>
    </p:spTree>
    <p:extLst>
      <p:ext uri="{BB962C8B-B14F-4D97-AF65-F5344CB8AC3E}">
        <p14:creationId xmlns:p14="http://schemas.microsoft.com/office/powerpoint/2010/main" val="1239309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2</a:t>
            </a:fld>
            <a:endParaRPr lang="en-US"/>
          </a:p>
        </p:txBody>
      </p:sp>
    </p:spTree>
    <p:extLst>
      <p:ext uri="{BB962C8B-B14F-4D97-AF65-F5344CB8AC3E}">
        <p14:creationId xmlns:p14="http://schemas.microsoft.com/office/powerpoint/2010/main" val="3107250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Imagine that you are considering buying something online instead of making a pilgrimage to the other side of town to fetch it. You’ve boiled your decision down to whether or not you trust the online seller. A quick search yields some relevant data: you see that the seller has an average rating of </a:t>
            </a:r>
            <a:r>
              <a:rPr lang="en-US" sz="1200" b="0" i="0" u="sng" kern="1200" dirty="0" smtClean="0">
                <a:solidFill>
                  <a:schemeClr val="tx1"/>
                </a:solidFill>
                <a:effectLst/>
                <a:latin typeface="+mn-lt"/>
                <a:ea typeface="+mn-ea"/>
                <a:cs typeface="+mn-cs"/>
                <a:hlinkClick r:id="rId3"/>
              </a:rPr>
              <a:t>4.2</a:t>
            </a:r>
            <a:r>
              <a:rPr lang="en-US" sz="1200" b="0" i="0" kern="1200" dirty="0" smtClean="0">
                <a:solidFill>
                  <a:schemeClr val="tx1"/>
                </a:solidFill>
                <a:effectLst/>
                <a:latin typeface="+mn-lt"/>
                <a:ea typeface="+mn-ea"/>
                <a:cs typeface="+mn-cs"/>
              </a:rPr>
              <a:t> out of 5.</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40</a:t>
            </a:fld>
            <a:endParaRPr lang="en-US"/>
          </a:p>
        </p:txBody>
      </p:sp>
    </p:spTree>
    <p:extLst>
      <p:ext uri="{BB962C8B-B14F-4D97-AF65-F5344CB8AC3E}">
        <p14:creationId xmlns:p14="http://schemas.microsoft.com/office/powerpoint/2010/main" val="3687208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you can’t use that 4.2 to drive your decision. Game over! Once we’ve seen the answer, we’re free to pick the most convenient question. If the first thing we do is poke around in our data, our decision will be, at best, something I like to call </a:t>
            </a:r>
            <a:r>
              <a:rPr lang="en-US" sz="1200" b="1" i="1" kern="1200" dirty="0" smtClean="0">
                <a:solidFill>
                  <a:schemeClr val="tx1"/>
                </a:solidFill>
                <a:effectLst/>
                <a:latin typeface="+mn-lt"/>
                <a:ea typeface="+mn-ea"/>
                <a:cs typeface="+mn-cs"/>
              </a:rPr>
              <a:t>data-inspired</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41</a:t>
            </a:fld>
            <a:endParaRPr lang="en-US"/>
          </a:p>
        </p:txBody>
      </p:sp>
    </p:spTree>
    <p:extLst>
      <p:ext uri="{BB962C8B-B14F-4D97-AF65-F5344CB8AC3E}">
        <p14:creationId xmlns:p14="http://schemas.microsoft.com/office/powerpoint/2010/main" val="1331721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we’ve seen the answer, we’re free to pick the most convenient question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42</a:t>
            </a:fld>
            <a:endParaRPr lang="en-US"/>
          </a:p>
        </p:txBody>
      </p:sp>
    </p:spTree>
    <p:extLst>
      <p:ext uri="{BB962C8B-B14F-4D97-AF65-F5344CB8AC3E}">
        <p14:creationId xmlns:p14="http://schemas.microsoft.com/office/powerpoint/2010/main" val="2795526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43</a:t>
            </a:fld>
            <a:endParaRPr lang="en-US"/>
          </a:p>
        </p:txBody>
      </p:sp>
    </p:spTree>
    <p:extLst>
      <p:ext uri="{BB962C8B-B14F-4D97-AF65-F5344CB8AC3E}">
        <p14:creationId xmlns:p14="http://schemas.microsoft.com/office/powerpoint/2010/main" val="1109722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That’s where we, like whales encountering plankton, swim around in some numbers, and then reach an emotional tipping point and… decide. There are numbers near our decision somewhere, but those numbers don’t drive it. The decision comes from somewhere else entirely.</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501247-8CED-43EF-A595-0AE808E1B1B2}" type="slidenum">
              <a:rPr lang="en-US" smtClean="0"/>
              <a:t>44</a:t>
            </a:fld>
            <a:endParaRPr lang="en-US"/>
          </a:p>
        </p:txBody>
      </p:sp>
    </p:spTree>
    <p:extLst>
      <p:ext uri="{BB962C8B-B14F-4D97-AF65-F5344CB8AC3E}">
        <p14:creationId xmlns:p14="http://schemas.microsoft.com/office/powerpoint/2010/main" val="3609427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45</a:t>
            </a:fld>
            <a:endParaRPr lang="en-US"/>
          </a:p>
        </p:txBody>
      </p:sp>
    </p:spTree>
    <p:extLst>
      <p:ext uri="{BB962C8B-B14F-4D97-AF65-F5344CB8AC3E}">
        <p14:creationId xmlns:p14="http://schemas.microsoft.com/office/powerpoint/2010/main" val="3057497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decision-maker’s mind was made up before the data, so the decision was there all along. Turns out humans interact with data selectively to confirm choices we’ve already made in our heart of hearts. We find the most convenient light in which to see evidence, and we don’t always know we’re doing it. Psychologists have a lovely name for this: </a:t>
            </a:r>
            <a:r>
              <a:rPr lang="en-US" sz="1200" b="1" i="0" u="sng" kern="1200" dirty="0" smtClean="0">
                <a:solidFill>
                  <a:schemeClr val="tx1"/>
                </a:solidFill>
                <a:effectLst/>
                <a:latin typeface="+mn-lt"/>
                <a:ea typeface="+mn-ea"/>
                <a:cs typeface="+mn-cs"/>
                <a:hlinkClick r:id="rId3"/>
              </a:rPr>
              <a:t>confirmation bias</a:t>
            </a:r>
            <a:r>
              <a:rPr lang="en-US" sz="1200" b="0" i="0" kern="1200" dirty="0" smtClean="0">
                <a:solidFill>
                  <a:schemeClr val="tx1"/>
                </a:solidFill>
                <a:effectLst/>
                <a:latin typeface="+mn-lt"/>
                <a:ea typeface="+mn-ea"/>
                <a:cs typeface="+mn-c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46</a:t>
            </a:fld>
            <a:endParaRPr lang="en-US"/>
          </a:p>
        </p:txBody>
      </p:sp>
    </p:spTree>
    <p:extLst>
      <p:ext uri="{BB962C8B-B14F-4D97-AF65-F5344CB8AC3E}">
        <p14:creationId xmlns:p14="http://schemas.microsoft.com/office/powerpoint/2010/main" val="1982075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Positive </a:t>
            </a:r>
          </a:p>
          <a:p>
            <a:r>
              <a:rPr lang="en-US" sz="1200" b="0" i="0" kern="1200" dirty="0" smtClean="0">
                <a:solidFill>
                  <a:schemeClr val="tx1"/>
                </a:solidFill>
                <a:effectLst/>
                <a:latin typeface="+mn-lt"/>
                <a:ea typeface="+mn-ea"/>
                <a:cs typeface="+mn-cs"/>
              </a:rPr>
              <a:t> “It’s more than 4.0!”</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They can even show a rigorous analysis about how it is statistically significantly higher than 4.0. (With certainty! It’s the </a:t>
            </a:r>
            <a:r>
              <a:rPr lang="en-US" sz="1200" b="0" i="0" u="sng" kern="1200" dirty="0" smtClean="0">
                <a:solidFill>
                  <a:schemeClr val="tx1"/>
                </a:solidFill>
                <a:effectLst/>
                <a:latin typeface="+mn-lt"/>
                <a:ea typeface="+mn-ea"/>
                <a:cs typeface="+mn-cs"/>
                <a:hlinkClick r:id="rId3"/>
              </a:rPr>
              <a:t>p-value</a:t>
            </a:r>
            <a:r>
              <a:rPr lang="en-US" sz="1200" b="0" i="0" kern="1200" dirty="0" smtClean="0">
                <a:solidFill>
                  <a:schemeClr val="tx1"/>
                </a:solidFill>
                <a:effectLst/>
                <a:latin typeface="+mn-lt"/>
                <a:ea typeface="+mn-ea"/>
                <a:cs typeface="+mn-cs"/>
              </a:rPr>
              <a:t> you’ve always wanted.)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Negative</a:t>
            </a:r>
          </a:p>
          <a:p>
            <a:r>
              <a:rPr lang="en-US" sz="1200" b="0" i="0" kern="1200" dirty="0" smtClean="0">
                <a:solidFill>
                  <a:schemeClr val="tx1"/>
                </a:solidFill>
                <a:effectLst/>
                <a:latin typeface="+mn-lt"/>
                <a:ea typeface="+mn-ea"/>
                <a:cs typeface="+mn-cs"/>
              </a:rPr>
              <a:t>“Why would I settle for a seller with less than 4.5 stars?” Or perhaps “But look at those 1-star reviews. I don’t like how many there are.” Sound familiar?</a:t>
            </a:r>
            <a:endParaRPr lang="en-US" b="1" dirty="0"/>
          </a:p>
        </p:txBody>
      </p:sp>
      <p:sp>
        <p:nvSpPr>
          <p:cNvPr id="4" name="Slide Number Placeholder 3"/>
          <p:cNvSpPr>
            <a:spLocks noGrp="1"/>
          </p:cNvSpPr>
          <p:nvPr>
            <p:ph type="sldNum" sz="quarter" idx="10"/>
          </p:nvPr>
        </p:nvSpPr>
        <p:spPr/>
        <p:txBody>
          <a:bodyPr/>
          <a:lstStyle/>
          <a:p>
            <a:fld id="{9D501247-8CED-43EF-A595-0AE808E1B1B2}" type="slidenum">
              <a:rPr lang="en-US" smtClean="0"/>
              <a:t>47</a:t>
            </a:fld>
            <a:endParaRPr lang="en-US"/>
          </a:p>
        </p:txBody>
      </p:sp>
    </p:spTree>
    <p:extLst>
      <p:ext uri="{BB962C8B-B14F-4D97-AF65-F5344CB8AC3E}">
        <p14:creationId xmlns:p14="http://schemas.microsoft.com/office/powerpoint/2010/main" val="3585249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Mathematical complexity doesn’t provide the antidote, it merely makes it harder to see the problem. As a result, what’s obvious in the trivial example we just saw becomes hidden in a jumble of gorgeous </a:t>
            </a:r>
            <a:r>
              <a:rPr lang="en-US" sz="1200" b="0" i="0" u="sng" kern="1200" dirty="0" smtClean="0">
                <a:solidFill>
                  <a:schemeClr val="tx1"/>
                </a:solidFill>
                <a:effectLst/>
                <a:latin typeface="+mn-lt"/>
                <a:ea typeface="+mn-ea"/>
                <a:cs typeface="+mn-cs"/>
                <a:hlinkClick r:id="rId3"/>
              </a:rPr>
              <a:t>Gaussians</a:t>
            </a:r>
            <a:r>
              <a:rPr lang="en-US" sz="1200" b="0" i="0" kern="1200" dirty="0" smtClean="0">
                <a:solidFill>
                  <a:schemeClr val="tx1"/>
                </a:solidFill>
                <a:effectLst/>
                <a:latin typeface="+mn-lt"/>
                <a:ea typeface="+mn-ea"/>
                <a:cs typeface="+mn-cs"/>
              </a:rPr>
              <a:t>. Don’t assume your friendly neighborhood data scientist sees it either. The more ways there are to slice the data, the more your analysis is a breeding ground for confirmation bias.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49</a:t>
            </a:fld>
            <a:endParaRPr lang="en-US"/>
          </a:p>
        </p:txBody>
      </p:sp>
    </p:spTree>
    <p:extLst>
      <p:ext uri="{BB962C8B-B14F-4D97-AF65-F5344CB8AC3E}">
        <p14:creationId xmlns:p14="http://schemas.microsoft.com/office/powerpoint/2010/main" val="441620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feel better about doing what they were going to do anyway.</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51</a:t>
            </a:fld>
            <a:endParaRPr lang="en-US"/>
          </a:p>
        </p:txBody>
      </p:sp>
    </p:spTree>
    <p:extLst>
      <p:ext uri="{BB962C8B-B14F-4D97-AF65-F5344CB8AC3E}">
        <p14:creationId xmlns:p14="http://schemas.microsoft.com/office/powerpoint/2010/main" val="4001978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CE1E8AF-A4DE-4A38-BFEE-5E83D86BC3D8}" type="slidenum">
              <a:rPr lang="en-US" smtClean="0"/>
              <a:t>7</a:t>
            </a:fld>
            <a:endParaRPr lang="en-US"/>
          </a:p>
        </p:txBody>
      </p:sp>
    </p:spTree>
    <p:extLst>
      <p:ext uri="{BB962C8B-B14F-4D97-AF65-F5344CB8AC3E}">
        <p14:creationId xmlns:p14="http://schemas.microsoft.com/office/powerpoint/2010/main" val="3294490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all about rating </a:t>
            </a:r>
          </a:p>
          <a:p>
            <a:endParaRPr lang="en-US" dirty="0" smtClean="0"/>
          </a:p>
          <a:p>
            <a:r>
              <a:rPr lang="en-US" dirty="0" smtClean="0"/>
              <a:t>What about a real pro</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52</a:t>
            </a:fld>
            <a:endParaRPr lang="en-US"/>
          </a:p>
        </p:txBody>
      </p:sp>
    </p:spTree>
    <p:extLst>
      <p:ext uri="{BB962C8B-B14F-4D97-AF65-F5344CB8AC3E}">
        <p14:creationId xmlns:p14="http://schemas.microsoft.com/office/powerpoint/2010/main" val="3007193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54</a:t>
            </a:fld>
            <a:endParaRPr lang="en-US"/>
          </a:p>
        </p:txBody>
      </p:sp>
    </p:spTree>
    <p:extLst>
      <p:ext uri="{BB962C8B-B14F-4D97-AF65-F5344CB8AC3E}">
        <p14:creationId xmlns:p14="http://schemas.microsoft.com/office/powerpoint/2010/main" val="3462221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decision-makers lack fundamental skills, there’s no math in the world that can fix it. Your data science team will not contribute to data-driven decision-making.</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55</a:t>
            </a:fld>
            <a:endParaRPr lang="en-US"/>
          </a:p>
        </p:txBody>
      </p:sp>
    </p:spTree>
    <p:extLst>
      <p:ext uri="{BB962C8B-B14F-4D97-AF65-F5344CB8AC3E}">
        <p14:creationId xmlns:p14="http://schemas.microsoft.com/office/powerpoint/2010/main" val="1373120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nothing would be different if all those poor data scientists just made some numbers up</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56</a:t>
            </a:fld>
            <a:endParaRPr lang="en-US"/>
          </a:p>
        </p:txBody>
      </p:sp>
    </p:spTree>
    <p:extLst>
      <p:ext uri="{BB962C8B-B14F-4D97-AF65-F5344CB8AC3E}">
        <p14:creationId xmlns:p14="http://schemas.microsoft.com/office/powerpoint/2010/main" val="2534667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Data scientist friends, if your organization suffers from this kind of decision-maker, then I suggest sticking to the most lightweight and simple analyses to save time and money. Until the decision-makers are better trained, your showy mathematical </a:t>
            </a:r>
            <a:r>
              <a:rPr lang="en-US" sz="1200" b="0" i="0" kern="1200" dirty="0" err="1" smtClean="0">
                <a:solidFill>
                  <a:schemeClr val="tx1"/>
                </a:solidFill>
                <a:effectLst/>
                <a:latin typeface="+mn-lt"/>
                <a:ea typeface="+mn-ea"/>
                <a:cs typeface="+mn-cs"/>
              </a:rPr>
              <a:t>jiu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jitsu</a:t>
            </a:r>
            <a:r>
              <a:rPr lang="en-US" sz="1200" b="0" i="0" kern="1200" dirty="0" smtClean="0">
                <a:solidFill>
                  <a:schemeClr val="tx1"/>
                </a:solidFill>
                <a:effectLst/>
                <a:latin typeface="+mn-lt"/>
                <a:ea typeface="+mn-ea"/>
                <a:cs typeface="+mn-cs"/>
              </a:rPr>
              <a:t> is producing nothing but dissipated heat.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57</a:t>
            </a:fld>
            <a:endParaRPr lang="en-US"/>
          </a:p>
        </p:txBody>
      </p:sp>
    </p:spTree>
    <p:extLst>
      <p:ext uri="{BB962C8B-B14F-4D97-AF65-F5344CB8AC3E}">
        <p14:creationId xmlns:p14="http://schemas.microsoft.com/office/powerpoint/2010/main" val="989830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Problem:</a:t>
            </a:r>
            <a:r>
              <a:rPr lang="en-US" sz="1200" b="0" i="0" kern="1200" dirty="0" smtClean="0">
                <a:solidFill>
                  <a:schemeClr val="tx1"/>
                </a:solidFill>
                <a:effectLst/>
                <a:latin typeface="+mn-lt"/>
                <a:ea typeface="+mn-ea"/>
                <a:cs typeface="+mn-cs"/>
              </a:rPr>
              <a:t> you’re free to move the goalposts </a:t>
            </a:r>
            <a:r>
              <a:rPr lang="en-US" sz="1200" b="0" i="1" kern="1200" dirty="0" smtClean="0">
                <a:solidFill>
                  <a:schemeClr val="tx1"/>
                </a:solidFill>
                <a:effectLst/>
                <a:latin typeface="+mn-lt"/>
                <a:ea typeface="+mn-ea"/>
                <a:cs typeface="+mn-cs"/>
              </a:rPr>
              <a:t>after</a:t>
            </a:r>
            <a:r>
              <a:rPr lang="en-US" sz="1200" b="0" i="0" kern="1200" dirty="0" smtClean="0">
                <a:solidFill>
                  <a:schemeClr val="tx1"/>
                </a:solidFill>
                <a:effectLst/>
                <a:latin typeface="+mn-lt"/>
                <a:ea typeface="+mn-ea"/>
                <a:cs typeface="+mn-cs"/>
              </a:rPr>
              <a:t> you find out where the data landed. (Of course you score a goal every time. You’re just </a:t>
            </a:r>
            <a:r>
              <a:rPr lang="en-US" sz="1200" b="0" i="0" u="sng" kern="1200" dirty="0" smtClean="0">
                <a:solidFill>
                  <a:schemeClr val="tx1"/>
                </a:solidFill>
                <a:effectLst/>
                <a:latin typeface="+mn-lt"/>
                <a:ea typeface="+mn-ea"/>
                <a:cs typeface="+mn-cs"/>
                <a:hlinkClick r:id="rId3"/>
              </a:rPr>
              <a:t>that</a:t>
            </a:r>
            <a:r>
              <a:rPr lang="en-US" sz="1200" b="0" i="0" kern="1200" dirty="0" smtClean="0">
                <a:solidFill>
                  <a:schemeClr val="tx1"/>
                </a:solidFill>
                <a:effectLst/>
                <a:latin typeface="+mn-lt"/>
                <a:ea typeface="+mn-ea"/>
                <a:cs typeface="+mn-cs"/>
              </a:rPr>
              <a:t> good.)</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59</a:t>
            </a:fld>
            <a:endParaRPr lang="en-US"/>
          </a:p>
        </p:txBody>
      </p:sp>
    </p:spTree>
    <p:extLst>
      <p:ext uri="{BB962C8B-B14F-4D97-AF65-F5344CB8AC3E}">
        <p14:creationId xmlns:p14="http://schemas.microsoft.com/office/powerpoint/2010/main" val="29779354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set the goalposts in advance and resist temptation to move them later.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Framing the decision and setting decision criteria is a science of its own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 quick fix that goes a long way is to come up with your decision boundary up front in your data science project.</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resis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60</a:t>
            </a:fld>
            <a:endParaRPr lang="en-US"/>
          </a:p>
        </p:txBody>
      </p:sp>
    </p:spTree>
    <p:extLst>
      <p:ext uri="{BB962C8B-B14F-4D97-AF65-F5344CB8AC3E}">
        <p14:creationId xmlns:p14="http://schemas.microsoft.com/office/powerpoint/2010/main" val="806043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she tugs at the </a:t>
            </a:r>
            <a:r>
              <a:rPr lang="en-US" sz="1200" b="0" i="0" kern="1200" dirty="0" err="1" smtClean="0">
                <a:solidFill>
                  <a:schemeClr val="tx1"/>
                </a:solidFill>
                <a:effectLst/>
                <a:latin typeface="+mn-lt"/>
                <a:ea typeface="+mn-ea"/>
                <a:cs typeface="+mn-cs"/>
              </a:rPr>
              <a:t>pricetag</a:t>
            </a:r>
            <a:r>
              <a:rPr lang="en-US" sz="1200" b="0" i="0" kern="1200" dirty="0" smtClean="0">
                <a:solidFill>
                  <a:schemeClr val="tx1"/>
                </a:solidFill>
                <a:effectLst/>
                <a:latin typeface="+mn-lt"/>
                <a:ea typeface="+mn-ea"/>
                <a:cs typeface="+mn-cs"/>
              </a:rPr>
              <a:t> on the back. “Hey, what does this say?” she asks me. “If it’s less than 80 bucks, I’ll buy it.”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62</a:t>
            </a:fld>
            <a:endParaRPr lang="en-US"/>
          </a:p>
        </p:txBody>
      </p:sp>
    </p:spTree>
    <p:extLst>
      <p:ext uri="{BB962C8B-B14F-4D97-AF65-F5344CB8AC3E}">
        <p14:creationId xmlns:p14="http://schemas.microsoft.com/office/powerpoint/2010/main" val="1094573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that’s some decision intelligence! Instead of first seeing the price and then talking herself into a decision she’s already made, she uses the data to drive it. With a well-practiced reflex, she weighs how much she likes the dress and her budget, then sets the decision boundary, and only allows herself to see the data (price) once that’s done. She’s in the habit of using data in the right order and that’s a muscle you can exercise too.</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501247-8CED-43EF-A595-0AE808E1B1B2}" type="slidenum">
              <a:rPr lang="en-US" smtClean="0"/>
              <a:t>63</a:t>
            </a:fld>
            <a:endParaRPr lang="en-US"/>
          </a:p>
        </p:txBody>
      </p:sp>
    </p:spTree>
    <p:extLst>
      <p:ext uri="{BB962C8B-B14F-4D97-AF65-F5344CB8AC3E}">
        <p14:creationId xmlns:p14="http://schemas.microsoft.com/office/powerpoint/2010/main" val="6455534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People don’t always need to be data-driven and Emma knows that. She doesn’t have to make unimportant decisions that way, but she also knows that practice makes perfect. It’s much easier to build the habit on trivial decisions than to struggle when the important ones come around.</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64</a:t>
            </a:fld>
            <a:endParaRPr lang="en-US"/>
          </a:p>
        </p:txBody>
      </p:sp>
    </p:spTree>
    <p:extLst>
      <p:ext uri="{BB962C8B-B14F-4D97-AF65-F5344CB8AC3E}">
        <p14:creationId xmlns:p14="http://schemas.microsoft.com/office/powerpoint/2010/main" val="2437905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question</a:t>
            </a:r>
            <a:r>
              <a:rPr lang="en-US" baseline="0" dirty="0" smtClean="0"/>
              <a:t>s</a:t>
            </a:r>
          </a:p>
          <a:p>
            <a:r>
              <a:rPr lang="en-US" baseline="0" dirty="0" smtClean="0"/>
              <a:t>Answer questions </a:t>
            </a:r>
          </a:p>
          <a:p>
            <a:r>
              <a:rPr lang="en-US" baseline="0" dirty="0" smtClean="0"/>
              <a:t>Post resources </a:t>
            </a:r>
          </a:p>
          <a:p>
            <a:r>
              <a:rPr lang="en-US" baseline="0" dirty="0" smtClean="0"/>
              <a:t>Share ideas of projects and ask for collaborators </a:t>
            </a:r>
          </a:p>
          <a:p>
            <a:r>
              <a:rPr lang="en-US" baseline="0" dirty="0" smtClean="0"/>
              <a:t>Share life hacks </a:t>
            </a:r>
          </a:p>
          <a:p>
            <a:r>
              <a:rPr lang="en-US" baseline="0" dirty="0" smtClean="0"/>
              <a:t>Share job opportunities </a:t>
            </a:r>
          </a:p>
        </p:txBody>
      </p:sp>
      <p:sp>
        <p:nvSpPr>
          <p:cNvPr id="4" name="Slide Number Placeholder 3"/>
          <p:cNvSpPr>
            <a:spLocks noGrp="1"/>
          </p:cNvSpPr>
          <p:nvPr>
            <p:ph type="sldNum" sz="quarter" idx="10"/>
          </p:nvPr>
        </p:nvSpPr>
        <p:spPr/>
        <p:txBody>
          <a:bodyPr/>
          <a:lstStyle/>
          <a:p>
            <a:fld id="{3CE1E8AF-A4DE-4A38-BFEE-5E83D86BC3D8}" type="slidenum">
              <a:rPr lang="en-US" smtClean="0"/>
              <a:t>8</a:t>
            </a:fld>
            <a:endParaRPr lang="en-US"/>
          </a:p>
        </p:txBody>
      </p:sp>
    </p:spTree>
    <p:extLst>
      <p:ext uri="{BB962C8B-B14F-4D97-AF65-F5344CB8AC3E}">
        <p14:creationId xmlns:p14="http://schemas.microsoft.com/office/powerpoint/2010/main" val="41364066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went to buy fireworks </a:t>
            </a:r>
          </a:p>
          <a:p>
            <a:endParaRPr lang="en-US" baseline="0" dirty="0" smtClean="0"/>
          </a:p>
          <a:p>
            <a:r>
              <a:rPr lang="en-US" baseline="0" dirty="0" smtClean="0"/>
              <a:t>I </a:t>
            </a:r>
            <a:r>
              <a:rPr lang="en-US" baseline="0" dirty="0" err="1" smtClean="0"/>
              <a:t>sticked</a:t>
            </a:r>
            <a:r>
              <a:rPr lang="en-US" baseline="0" dirty="0" smtClean="0"/>
              <a:t> to 80 pounds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65</a:t>
            </a:fld>
            <a:endParaRPr lang="en-US"/>
          </a:p>
        </p:txBody>
      </p:sp>
    </p:spTree>
    <p:extLst>
      <p:ext uri="{BB962C8B-B14F-4D97-AF65-F5344CB8AC3E}">
        <p14:creationId xmlns:p14="http://schemas.microsoft.com/office/powerpoint/2010/main" val="8557056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fact, standard advice for negotiators is to think through the entire range of potential offer combinations and plan your reactions to them in advance, otherwise it’s very easy for an experienced opponent to take advantage of you. Even without all the persuasion tactics at your counterpart’s disposal, irrelevant short-term factors like your blood sugar levels, your mood, how much the other party is smiling, and whether the sun is shining can have a disproportionate effect on the deal.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67</a:t>
            </a:fld>
            <a:endParaRPr lang="en-US"/>
          </a:p>
        </p:txBody>
      </p:sp>
    </p:spTree>
    <p:extLst>
      <p:ext uri="{BB962C8B-B14F-4D97-AF65-F5344CB8AC3E}">
        <p14:creationId xmlns:p14="http://schemas.microsoft.com/office/powerpoint/2010/main" val="19776124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Next time you’re negotiating a salary, for example, make sure you’ve thought about your number </a:t>
            </a:r>
            <a:r>
              <a:rPr lang="en-US" sz="1200" b="0" i="1" kern="1200" dirty="0" smtClean="0">
                <a:solidFill>
                  <a:schemeClr val="tx1"/>
                </a:solidFill>
                <a:effectLst/>
                <a:latin typeface="+mn-lt"/>
                <a:ea typeface="+mn-ea"/>
                <a:cs typeface="+mn-cs"/>
              </a:rPr>
              <a:t>before</a:t>
            </a:r>
            <a:r>
              <a:rPr lang="en-US" sz="1200" b="0" i="0" kern="1200" dirty="0" smtClean="0">
                <a:solidFill>
                  <a:schemeClr val="tx1"/>
                </a:solidFill>
                <a:effectLst/>
                <a:latin typeface="+mn-lt"/>
                <a:ea typeface="+mn-ea"/>
                <a:cs typeface="+mn-cs"/>
              </a:rPr>
              <a:t> you hear theirs.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Whether you think about what a number means to you before or after you see it, you still have to think about it. Doing it beforehand helps you counter some of the bugs in your human programming, with large payoffs in decision quality and negotiation performance. Improving the order of operations here is a valuable habit to cultivate and crucial if you’d like to be involved in data-driven decision-making. And here’s some bonus good news: with practice it’ll feel automatic.</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68</a:t>
            </a:fld>
            <a:endParaRPr lang="en-US"/>
          </a:p>
        </p:txBody>
      </p:sp>
    </p:spTree>
    <p:extLst>
      <p:ext uri="{BB962C8B-B14F-4D97-AF65-F5344CB8AC3E}">
        <p14:creationId xmlns:p14="http://schemas.microsoft.com/office/powerpoint/2010/main" val="20346081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Data-Driven? Think again. The psychological habit most people… | by Cassie </a:t>
            </a:r>
            <a:r>
              <a:rPr lang="en-US" dirty="0" err="1" smtClean="0"/>
              <a:t>Kozyrkov</a:t>
            </a:r>
            <a:r>
              <a:rPr lang="en-US" dirty="0" smtClean="0"/>
              <a:t> | HackerNoon.com | Medium</a:t>
            </a:r>
          </a:p>
          <a:p>
            <a:r>
              <a:rPr lang="en-US" dirty="0" smtClean="0"/>
              <a:t>https://medium.com/hackernoon/data-inspired-5c78db3999b2</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69</a:t>
            </a:fld>
            <a:endParaRPr lang="en-US"/>
          </a:p>
        </p:txBody>
      </p:sp>
    </p:spTree>
    <p:extLst>
      <p:ext uri="{BB962C8B-B14F-4D97-AF65-F5344CB8AC3E}">
        <p14:creationId xmlns:p14="http://schemas.microsoft.com/office/powerpoint/2010/main" val="918891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they mean?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72</a:t>
            </a:fld>
            <a:endParaRPr lang="en-US"/>
          </a:p>
        </p:txBody>
      </p:sp>
    </p:spTree>
    <p:extLst>
      <p:ext uri="{BB962C8B-B14F-4D97-AF65-F5344CB8AC3E}">
        <p14:creationId xmlns:p14="http://schemas.microsoft.com/office/powerpoint/2010/main" val="35108882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Python for Machine Learning: Pandas Axis Explained | </a:t>
            </a:r>
            <a:r>
              <a:rPr lang="en-US" sz="1200" b="0" i="0" kern="1200" dirty="0" err="1" smtClean="0">
                <a:solidFill>
                  <a:schemeClr val="tx1"/>
                </a:solidFill>
                <a:effectLst/>
                <a:latin typeface="+mn-lt"/>
                <a:ea typeface="+mn-ea"/>
                <a:cs typeface="+mn-cs"/>
              </a:rPr>
              <a:t>Railsware</a:t>
            </a:r>
            <a:r>
              <a:rPr lang="en-US" sz="1200" b="0" i="0" kern="1200" dirty="0" smtClean="0">
                <a:solidFill>
                  <a:schemeClr val="tx1"/>
                </a:solidFill>
                <a:effectLst/>
                <a:latin typeface="+mn-lt"/>
                <a:ea typeface="+mn-ea"/>
                <a:cs typeface="+mn-cs"/>
              </a:rPr>
              <a:t> Blog</a:t>
            </a:r>
          </a:p>
          <a:p>
            <a:r>
              <a:rPr lang="en-US" sz="1200" b="0" i="0" kern="1200" dirty="0" smtClean="0">
                <a:solidFill>
                  <a:schemeClr val="tx1"/>
                </a:solidFill>
                <a:effectLst/>
                <a:latin typeface="+mn-lt"/>
                <a:ea typeface="+mn-ea"/>
                <a:cs typeface="+mn-cs"/>
              </a:rPr>
              <a:t>https://railsware.com/blog/python-for-machine-learning-pandas-axis-explained/ </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Usually, in Python, one-dimensional structures are displayed as a row of values. On the contrary, here we see that </a:t>
            </a:r>
            <a:r>
              <a:rPr lang="en-US" sz="1200" b="0" i="1" kern="1200" dirty="0" smtClean="0">
                <a:solidFill>
                  <a:schemeClr val="tx1"/>
                </a:solidFill>
                <a:effectLst/>
                <a:latin typeface="+mn-lt"/>
                <a:ea typeface="+mn-ea"/>
                <a:cs typeface="+mn-cs"/>
              </a:rPr>
              <a:t>Series</a:t>
            </a:r>
            <a:r>
              <a:rPr lang="en-US" sz="1200" b="0" i="0" kern="1200" dirty="0" smtClean="0">
                <a:solidFill>
                  <a:schemeClr val="tx1"/>
                </a:solidFill>
                <a:effectLst/>
                <a:latin typeface="+mn-lt"/>
                <a:ea typeface="+mn-ea"/>
                <a:cs typeface="+mn-cs"/>
              </a:rPr>
              <a:t> is displayed as a column of values.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73</a:t>
            </a:fld>
            <a:endParaRPr lang="en-US"/>
          </a:p>
        </p:txBody>
      </p:sp>
    </p:spTree>
    <p:extLst>
      <p:ext uri="{BB962C8B-B14F-4D97-AF65-F5344CB8AC3E}">
        <p14:creationId xmlns:p14="http://schemas.microsoft.com/office/powerpoint/2010/main" val="15908223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Our </a:t>
            </a:r>
            <a:r>
              <a:rPr lang="en-US" sz="1200" b="0" i="1"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object has 0, 1, 2, 3, 4 indexes along the “axis 0”, and additionally, it has “axis 1” indexes which are: </a:t>
            </a:r>
            <a:r>
              <a:rPr lang="en-US" sz="1200" b="0" i="1"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74</a:t>
            </a:fld>
            <a:endParaRPr lang="en-US"/>
          </a:p>
        </p:txBody>
      </p:sp>
    </p:spTree>
    <p:extLst>
      <p:ext uri="{BB962C8B-B14F-4D97-AF65-F5344CB8AC3E}">
        <p14:creationId xmlns:p14="http://schemas.microsoft.com/office/powerpoint/2010/main" val="1570305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see, that having sum with </a:t>
            </a:r>
            <a:r>
              <a:rPr lang="en-US" sz="1200" b="0" i="1" kern="1200" dirty="0" smtClean="0">
                <a:solidFill>
                  <a:schemeClr val="tx1"/>
                </a:solidFill>
                <a:effectLst/>
                <a:latin typeface="+mn-lt"/>
                <a:ea typeface="+mn-ea"/>
                <a:cs typeface="+mn-cs"/>
              </a:rPr>
              <a:t>axis=0</a:t>
            </a:r>
            <a:r>
              <a:rPr lang="en-US" sz="1200" b="0" i="0" kern="1200" dirty="0" smtClean="0">
                <a:solidFill>
                  <a:schemeClr val="tx1"/>
                </a:solidFill>
                <a:effectLst/>
                <a:latin typeface="+mn-lt"/>
                <a:ea typeface="+mn-ea"/>
                <a:cs typeface="+mn-cs"/>
              </a:rPr>
              <a:t> smashed all values along the direction of the “axis 0” and left only columns(</a:t>
            </a:r>
            <a:r>
              <a:rPr lang="en-US" sz="1200" b="0" i="1"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with appropriate sums.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78</a:t>
            </a:fld>
            <a:endParaRPr lang="en-US"/>
          </a:p>
        </p:txBody>
      </p:sp>
    </p:spTree>
    <p:extLst>
      <p:ext uri="{BB962C8B-B14F-4D97-AF65-F5344CB8AC3E}">
        <p14:creationId xmlns:p14="http://schemas.microsoft.com/office/powerpoint/2010/main" val="10117468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prefer regular names instead of numbers, each axis has a string alias. “axis 0” has two aliases: </a:t>
            </a:r>
            <a:r>
              <a:rPr lang="en-US" sz="1200" b="0" i="1" kern="1200" dirty="0" smtClean="0">
                <a:solidFill>
                  <a:schemeClr val="tx1"/>
                </a:solidFill>
                <a:effectLst/>
                <a:latin typeface="+mn-lt"/>
                <a:ea typeface="+mn-ea"/>
                <a:cs typeface="+mn-cs"/>
              </a:rPr>
              <a:t>‘index’</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‘rows’</a:t>
            </a:r>
            <a:r>
              <a:rPr lang="en-US" sz="1200" b="0" i="0" kern="1200" dirty="0" smtClean="0">
                <a:solidFill>
                  <a:schemeClr val="tx1"/>
                </a:solidFill>
                <a:effectLst/>
                <a:latin typeface="+mn-lt"/>
                <a:ea typeface="+mn-ea"/>
                <a:cs typeface="+mn-cs"/>
              </a:rPr>
              <a:t>. “axis 1” has only one: </a:t>
            </a:r>
            <a:r>
              <a:rPr lang="en-US" sz="1200" b="0" i="1" kern="1200" dirty="0" smtClean="0">
                <a:solidFill>
                  <a:schemeClr val="tx1"/>
                </a:solidFill>
                <a:effectLst/>
                <a:latin typeface="+mn-lt"/>
                <a:ea typeface="+mn-ea"/>
                <a:cs typeface="+mn-cs"/>
              </a:rPr>
              <a:t>‘columns’</a:t>
            </a:r>
            <a:r>
              <a:rPr lang="en-US" sz="1200" b="0" i="0" kern="1200" dirty="0" smtClean="0">
                <a:solidFill>
                  <a:schemeClr val="tx1"/>
                </a:solidFill>
                <a:effectLst/>
                <a:latin typeface="+mn-lt"/>
                <a:ea typeface="+mn-ea"/>
                <a:cs typeface="+mn-cs"/>
              </a:rPr>
              <a:t>. You can use these aliases instead of numbers: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79</a:t>
            </a:fld>
            <a:endParaRPr lang="en-US"/>
          </a:p>
        </p:txBody>
      </p:sp>
    </p:spTree>
    <p:extLst>
      <p:ext uri="{BB962C8B-B14F-4D97-AF65-F5344CB8AC3E}">
        <p14:creationId xmlns:p14="http://schemas.microsoft.com/office/powerpoint/2010/main" val="26014793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80</a:t>
            </a:fld>
            <a:endParaRPr lang="en-US"/>
          </a:p>
        </p:txBody>
      </p:sp>
    </p:spTree>
    <p:extLst>
      <p:ext uri="{BB962C8B-B14F-4D97-AF65-F5344CB8AC3E}">
        <p14:creationId xmlns:p14="http://schemas.microsoft.com/office/powerpoint/2010/main" val="1189278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9</a:t>
            </a:fld>
            <a:endParaRPr lang="en-US"/>
          </a:p>
        </p:txBody>
      </p:sp>
    </p:spTree>
    <p:extLst>
      <p:ext uri="{BB962C8B-B14F-4D97-AF65-F5344CB8AC3E}">
        <p14:creationId xmlns:p14="http://schemas.microsoft.com/office/powerpoint/2010/main" val="3313994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a:t>
            </a:r>
            <a:r>
              <a:rPr lang="en-US" sz="1200" b="0" i="1"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dropna</a:t>
            </a:r>
            <a:r>
              <a:rPr lang="en-US" sz="1200" b="0" i="0" kern="1200" dirty="0" smtClean="0">
                <a:solidFill>
                  <a:schemeClr val="tx1"/>
                </a:solidFill>
                <a:effectLst/>
                <a:latin typeface="+mn-lt"/>
                <a:ea typeface="+mn-ea"/>
                <a:cs typeface="+mn-cs"/>
              </a:rPr>
              <a:t> collapsed “axis 1” and removed all columns with </a:t>
            </a:r>
            <a:r>
              <a:rPr lang="en-US" sz="1200" b="0" i="1" kern="1200" dirty="0" err="1" smtClean="0">
                <a:solidFill>
                  <a:schemeClr val="tx1"/>
                </a:solidFill>
                <a:effectLst/>
                <a:latin typeface="+mn-lt"/>
                <a:ea typeface="+mn-ea"/>
                <a:cs typeface="+mn-cs"/>
              </a:rPr>
              <a:t>NaN</a:t>
            </a:r>
            <a:r>
              <a:rPr lang="en-US" sz="1200" b="0" i="0" kern="1200" dirty="0" smtClean="0">
                <a:solidFill>
                  <a:schemeClr val="tx1"/>
                </a:solidFill>
                <a:effectLst/>
                <a:latin typeface="+mn-lt"/>
                <a:ea typeface="+mn-ea"/>
                <a:cs typeface="+mn-cs"/>
              </a:rPr>
              <a:t> values. Columns </a:t>
            </a:r>
            <a:r>
              <a:rPr lang="en-US" sz="1200" b="0" i="1"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contained </a:t>
            </a:r>
            <a:r>
              <a:rPr lang="en-US" sz="1200" b="0" i="1" kern="1200" dirty="0" err="1" smtClean="0">
                <a:solidFill>
                  <a:schemeClr val="tx1"/>
                </a:solidFill>
                <a:effectLst/>
                <a:latin typeface="+mn-lt"/>
                <a:ea typeface="+mn-ea"/>
                <a:cs typeface="+mn-cs"/>
              </a:rPr>
              <a:t>NaN</a:t>
            </a:r>
            <a:r>
              <a:rPr lang="en-US" sz="1200" b="0" i="0" kern="1200" dirty="0" smtClean="0">
                <a:solidFill>
                  <a:schemeClr val="tx1"/>
                </a:solidFill>
                <a:effectLst/>
                <a:latin typeface="+mn-lt"/>
                <a:ea typeface="+mn-ea"/>
                <a:cs typeface="+mn-cs"/>
              </a:rPr>
              <a:t> values, thus only </a:t>
            </a:r>
            <a:r>
              <a:rPr lang="en-US" sz="1200" b="0" i="1" kern="1200" dirty="0" smtClean="0">
                <a:solidFill>
                  <a:schemeClr val="tx1"/>
                </a:solidFill>
                <a:effectLst/>
                <a:latin typeface="+mn-lt"/>
                <a:ea typeface="+mn-ea"/>
                <a:cs typeface="+mn-cs"/>
              </a:rPr>
              <a:t>‘c’</a:t>
            </a:r>
            <a:r>
              <a:rPr lang="en-US" sz="1200" b="0" i="0" kern="1200" dirty="0" smtClean="0">
                <a:solidFill>
                  <a:schemeClr val="tx1"/>
                </a:solidFill>
                <a:effectLst/>
                <a:latin typeface="+mn-lt"/>
                <a:ea typeface="+mn-ea"/>
                <a:cs typeface="+mn-cs"/>
              </a:rPr>
              <a:t> column was left.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81</a:t>
            </a:fld>
            <a:endParaRPr lang="en-US"/>
          </a:p>
        </p:txBody>
      </p:sp>
    </p:spTree>
    <p:extLst>
      <p:ext uri="{BB962C8B-B14F-4D97-AF65-F5344CB8AC3E}">
        <p14:creationId xmlns:p14="http://schemas.microsoft.com/office/powerpoint/2010/main" val="37804614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Pandas</a:t>
            </a:r>
            <a:r>
              <a:rPr lang="en-US" sz="1200" b="0" i="0" kern="1200" dirty="0" smtClean="0">
                <a:solidFill>
                  <a:schemeClr val="tx1"/>
                </a:solidFill>
                <a:effectLst/>
                <a:latin typeface="+mn-lt"/>
                <a:ea typeface="+mn-ea"/>
                <a:cs typeface="+mn-cs"/>
              </a:rPr>
              <a:t> borrowed the “axis” concept from </a:t>
            </a:r>
            <a:r>
              <a:rPr lang="en-US" sz="1200" b="0" i="1" kern="1200" dirty="0" err="1" smtClean="0">
                <a:solidFill>
                  <a:schemeClr val="tx1"/>
                </a:solidFill>
                <a:effectLst/>
                <a:latin typeface="+mn-lt"/>
                <a:ea typeface="+mn-ea"/>
                <a:cs typeface="+mn-cs"/>
              </a:rPr>
              <a:t>NumPy</a:t>
            </a:r>
            <a:r>
              <a:rPr lang="en-US" sz="1200" b="0" i="0" kern="1200" dirty="0" smtClean="0">
                <a:solidFill>
                  <a:schemeClr val="tx1"/>
                </a:solidFill>
                <a:effectLst/>
                <a:latin typeface="+mn-lt"/>
                <a:ea typeface="+mn-ea"/>
                <a:cs typeface="+mn-cs"/>
              </a:rPr>
              <a:t> library. </a:t>
            </a:r>
            <a:r>
              <a:rPr lang="en-US" sz="1200" b="0" i="0" kern="1200" smtClean="0">
                <a:solidFill>
                  <a:schemeClr val="tx1"/>
                </a:solidFill>
                <a:effectLst/>
                <a:latin typeface="+mn-lt"/>
                <a:ea typeface="+mn-ea"/>
                <a:cs typeface="+mn-cs"/>
              </a:rPr>
              <a:t>The “axis” parameter does not have any influence on a </a:t>
            </a:r>
            <a:r>
              <a:rPr lang="en-US" sz="1200" b="0" i="1" kern="1200" smtClean="0">
                <a:solidFill>
                  <a:schemeClr val="tx1"/>
                </a:solidFill>
                <a:effectLst/>
                <a:latin typeface="+mn-lt"/>
                <a:ea typeface="+mn-ea"/>
                <a:cs typeface="+mn-cs"/>
              </a:rPr>
              <a:t>Series</a:t>
            </a:r>
            <a:r>
              <a:rPr lang="en-US" sz="1200" b="0" i="0" kern="1200" smtClean="0">
                <a:solidFill>
                  <a:schemeClr val="tx1"/>
                </a:solidFill>
                <a:effectLst/>
                <a:latin typeface="+mn-lt"/>
                <a:ea typeface="+mn-ea"/>
                <a:cs typeface="+mn-cs"/>
              </a:rPr>
              <a:t> object because it has only one axis</a:t>
            </a:r>
            <a:endParaRPr lang="en-US"/>
          </a:p>
        </p:txBody>
      </p:sp>
      <p:sp>
        <p:nvSpPr>
          <p:cNvPr id="4" name="Slide Number Placeholder 3"/>
          <p:cNvSpPr>
            <a:spLocks noGrp="1"/>
          </p:cNvSpPr>
          <p:nvPr>
            <p:ph type="sldNum" sz="quarter" idx="10"/>
          </p:nvPr>
        </p:nvSpPr>
        <p:spPr/>
        <p:txBody>
          <a:bodyPr/>
          <a:lstStyle/>
          <a:p>
            <a:fld id="{9D501247-8CED-43EF-A595-0AE808E1B1B2}" type="slidenum">
              <a:rPr lang="en-US" smtClean="0"/>
              <a:t>83</a:t>
            </a:fld>
            <a:endParaRPr lang="en-US"/>
          </a:p>
        </p:txBody>
      </p:sp>
    </p:spTree>
    <p:extLst>
      <p:ext uri="{BB962C8B-B14F-4D97-AF65-F5344CB8AC3E}">
        <p14:creationId xmlns:p14="http://schemas.microsoft.com/office/powerpoint/2010/main" val="30946350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to programming nanodegree</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86</a:t>
            </a:fld>
            <a:endParaRPr lang="en-US"/>
          </a:p>
        </p:txBody>
      </p:sp>
    </p:spTree>
    <p:extLst>
      <p:ext uri="{BB962C8B-B14F-4D97-AF65-F5344CB8AC3E}">
        <p14:creationId xmlns:p14="http://schemas.microsoft.com/office/powerpoint/2010/main" val="41071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87</a:t>
            </a:fld>
            <a:endParaRPr lang="en-US"/>
          </a:p>
        </p:txBody>
      </p:sp>
    </p:spTree>
    <p:extLst>
      <p:ext uri="{BB962C8B-B14F-4D97-AF65-F5344CB8AC3E}">
        <p14:creationId xmlns:p14="http://schemas.microsoft.com/office/powerpoint/2010/main" val="38400072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a:t>
            </a:r>
            <a:r>
              <a:rPr lang="en-US" baseline="0" dirty="0" err="1" smtClean="0"/>
              <a:t>str</a:t>
            </a:r>
            <a:r>
              <a:rPr lang="en-US" baseline="0" dirty="0" smtClean="0"/>
              <a:t> in list doesn’t matter </a:t>
            </a:r>
          </a:p>
          <a:p>
            <a:endParaRPr lang="en-US" baseline="0" dirty="0" smtClean="0"/>
          </a:p>
          <a:p>
            <a:r>
              <a:rPr lang="en-US" baseline="0" dirty="0" smtClean="0"/>
              <a:t>3- indentation </a:t>
            </a:r>
          </a:p>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88</a:t>
            </a:fld>
            <a:endParaRPr lang="en-US"/>
          </a:p>
        </p:txBody>
      </p:sp>
    </p:spTree>
    <p:extLst>
      <p:ext uri="{BB962C8B-B14F-4D97-AF65-F5344CB8AC3E}">
        <p14:creationId xmlns:p14="http://schemas.microsoft.com/office/powerpoint/2010/main" val="3104316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https://linuxhint.com/python_string_methods/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102</a:t>
            </a:fld>
            <a:endParaRPr lang="en-US"/>
          </a:p>
        </p:txBody>
      </p:sp>
    </p:spTree>
    <p:extLst>
      <p:ext uri="{BB962C8B-B14F-4D97-AF65-F5344CB8AC3E}">
        <p14:creationId xmlns:p14="http://schemas.microsoft.com/office/powerpoint/2010/main" val="17047716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 </a:t>
            </a:r>
            <a:r>
              <a:rPr lang="en-US" sz="1200" b="0" i="0" kern="1200" dirty="0" smtClean="0">
                <a:solidFill>
                  <a:schemeClr val="tx1"/>
                </a:solidFill>
                <a:effectLst/>
                <a:latin typeface="+mn-lt"/>
                <a:ea typeface="+mn-ea"/>
                <a:cs typeface="+mn-cs"/>
              </a:rPr>
              <a:t>The list </a:t>
            </a:r>
            <a:r>
              <a:rPr lang="en-US" dirty="0" smtClean="0"/>
              <a:t>words</a:t>
            </a:r>
            <a:r>
              <a:rPr lang="en-US" sz="1200" b="0" i="0" kern="1200" dirty="0" smtClean="0">
                <a:solidFill>
                  <a:schemeClr val="tx1"/>
                </a:solidFill>
                <a:effectLst/>
                <a:latin typeface="+mn-lt"/>
                <a:ea typeface="+mn-ea"/>
                <a:cs typeface="+mn-cs"/>
              </a:rPr>
              <a:t> now has the words </a:t>
            </a:r>
            <a:r>
              <a:rPr lang="en-US" dirty="0" smtClean="0"/>
              <a:t>'kangaroo'</a:t>
            </a:r>
            <a:r>
              <a:rPr lang="en-US" sz="1200" b="0" i="0" kern="1200" dirty="0" smtClean="0">
                <a:solidFill>
                  <a:schemeClr val="tx1"/>
                </a:solidFill>
                <a:effectLst/>
                <a:latin typeface="+mn-lt"/>
                <a:ea typeface="+mn-ea"/>
                <a:cs typeface="+mn-cs"/>
              </a:rPr>
              <a:t> and </a:t>
            </a:r>
            <a:r>
              <a:rPr lang="en-US" dirty="0" smtClean="0"/>
              <a:t>'wallaby'</a:t>
            </a:r>
            <a:r>
              <a:rPr lang="en-US" sz="1200" b="0" i="0" kern="1200" dirty="0" smtClean="0">
                <a:solidFill>
                  <a:schemeClr val="tx1"/>
                </a:solidFill>
                <a:effectLst/>
                <a:latin typeface="+mn-lt"/>
                <a:ea typeface="+mn-ea"/>
                <a:cs typeface="+mn-cs"/>
              </a:rPr>
              <a:t> added to the end.</a:t>
            </a:r>
          </a:p>
          <a:p>
            <a:r>
              <a:rPr lang="en-US" dirty="0" smtClean="0"/>
              <a:t>2- now</a:t>
            </a:r>
            <a:r>
              <a:rPr lang="en-US" baseline="0" dirty="0" smtClean="0"/>
              <a:t> the first item is “wallaby”</a:t>
            </a:r>
          </a:p>
          <a:p>
            <a:r>
              <a:rPr lang="en-US" baseline="0" dirty="0" smtClean="0"/>
              <a:t>3- </a:t>
            </a:r>
            <a:r>
              <a:rPr lang="en-US" sz="1200" b="0" i="0" kern="1200" dirty="0" smtClean="0">
                <a:solidFill>
                  <a:schemeClr val="tx1"/>
                </a:solidFill>
                <a:effectLst/>
                <a:latin typeface="+mn-lt"/>
                <a:ea typeface="+mn-ea"/>
                <a:cs typeface="+mn-cs"/>
              </a:rPr>
              <a:t>It changes </a:t>
            </a:r>
            <a:r>
              <a:rPr lang="en-US" dirty="0" smtClean="0"/>
              <a:t>words</a:t>
            </a:r>
            <a:r>
              <a:rPr lang="en-US" sz="1200" b="0" i="0" kern="1200" dirty="0" smtClean="0">
                <a:solidFill>
                  <a:schemeClr val="tx1"/>
                </a:solidFill>
                <a:effectLst/>
                <a:latin typeface="+mn-lt"/>
                <a:ea typeface="+mn-ea"/>
                <a:cs typeface="+mn-cs"/>
              </a:rPr>
              <a:t> so that it's sorted in alphabetical order, starting with </a:t>
            </a:r>
            <a:r>
              <a:rPr lang="en-US" dirty="0" smtClean="0"/>
              <a:t>'a'</a:t>
            </a:r>
            <a:r>
              <a:rPr lang="en-US" sz="1200" b="0" i="0" kern="1200" dirty="0" smtClean="0">
                <a:solidFill>
                  <a:schemeClr val="tx1"/>
                </a:solidFill>
                <a:effectLst/>
                <a:latin typeface="+mn-lt"/>
                <a:ea typeface="+mn-ea"/>
                <a:cs typeface="+mn-cs"/>
              </a:rPr>
              <a:t> and ending with </a:t>
            </a:r>
            <a:r>
              <a:rPr lang="en-US" dirty="0" smtClean="0"/>
              <a:t>'wallaby'</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103</a:t>
            </a:fld>
            <a:endParaRPr lang="en-US"/>
          </a:p>
        </p:txBody>
      </p:sp>
    </p:spTree>
    <p:extLst>
      <p:ext uri="{BB962C8B-B14F-4D97-AF65-F5344CB8AC3E}">
        <p14:creationId xmlns:p14="http://schemas.microsoft.com/office/powerpoint/2010/main" val="15256724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reverse the list </a:t>
            </a:r>
          </a:p>
          <a:p>
            <a:r>
              <a:rPr lang="en-US" dirty="0" smtClean="0"/>
              <a:t>::2 skips one and prints [2,5]</a:t>
            </a:r>
          </a:p>
          <a:p>
            <a:r>
              <a:rPr lang="en-US" dirty="0" smtClean="0"/>
              <a:t>::3</a:t>
            </a:r>
            <a:r>
              <a:rPr lang="en-US" baseline="0" dirty="0" smtClean="0"/>
              <a:t> skips 2 and prints [2,7]</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106</a:t>
            </a:fld>
            <a:endParaRPr lang="en-US"/>
          </a:p>
        </p:txBody>
      </p:sp>
    </p:spTree>
    <p:extLst>
      <p:ext uri="{BB962C8B-B14F-4D97-AF65-F5344CB8AC3E}">
        <p14:creationId xmlns:p14="http://schemas.microsoft.com/office/powerpoint/2010/main" val="953312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Ans</a:t>
            </a:r>
            <a:r>
              <a:rPr lang="en-US" dirty="0" smtClean="0"/>
              <a:t> : 6</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107</a:t>
            </a:fld>
            <a:endParaRPr lang="en-US"/>
          </a:p>
        </p:txBody>
      </p:sp>
    </p:spTree>
    <p:extLst>
      <p:ext uri="{BB962C8B-B14F-4D97-AF65-F5344CB8AC3E}">
        <p14:creationId xmlns:p14="http://schemas.microsoft.com/office/powerpoint/2010/main" val="41224068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108</a:t>
            </a:fld>
            <a:endParaRPr lang="en-US"/>
          </a:p>
        </p:txBody>
      </p:sp>
    </p:spTree>
    <p:extLst>
      <p:ext uri="{BB962C8B-B14F-4D97-AF65-F5344CB8AC3E}">
        <p14:creationId xmlns:p14="http://schemas.microsoft.com/office/powerpoint/2010/main" val="3111590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10</a:t>
            </a:fld>
            <a:endParaRPr lang="en-US"/>
          </a:p>
        </p:txBody>
      </p:sp>
    </p:spTree>
    <p:extLst>
      <p:ext uri="{BB962C8B-B14F-4D97-AF65-F5344CB8AC3E}">
        <p14:creationId xmlns:p14="http://schemas.microsoft.com/office/powerpoint/2010/main" val="11632780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109</a:t>
            </a:fld>
            <a:endParaRPr lang="en-US"/>
          </a:p>
        </p:txBody>
      </p:sp>
    </p:spTree>
    <p:extLst>
      <p:ext uri="{BB962C8B-B14F-4D97-AF65-F5344CB8AC3E}">
        <p14:creationId xmlns:p14="http://schemas.microsoft.com/office/powerpoint/2010/main" val="3836438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smtClean="0">
                <a:solidFill>
                  <a:schemeClr val="tx1"/>
                </a:solidFill>
                <a:effectLst/>
                <a:latin typeface="+mn-lt"/>
                <a:ea typeface="+mn-ea"/>
                <a:cs typeface="+mn-cs"/>
              </a:rPr>
              <a:t>*You can use curly braces to define a set like this: </a:t>
            </a:r>
            <a:r>
              <a:rPr lang="en-US" dirty="0" smtClean="0"/>
              <a:t>{1, 2, 3}</a:t>
            </a:r>
            <a:r>
              <a:rPr lang="en-US" sz="1200" b="0" i="0" kern="1200" dirty="0" smtClean="0">
                <a:solidFill>
                  <a:schemeClr val="tx1"/>
                </a:solidFill>
                <a:effectLst/>
                <a:latin typeface="+mn-lt"/>
                <a:ea typeface="+mn-ea"/>
                <a:cs typeface="+mn-cs"/>
              </a:rPr>
              <a:t>. However, if you leave the curly braces empty like this: </a:t>
            </a:r>
            <a:r>
              <a:rPr lang="en-US" dirty="0" smtClean="0"/>
              <a:t>{}</a:t>
            </a:r>
            <a:r>
              <a:rPr lang="en-US" sz="1200" b="0" i="0" kern="1200" dirty="0" smtClean="0">
                <a:solidFill>
                  <a:schemeClr val="tx1"/>
                </a:solidFill>
                <a:effectLst/>
                <a:latin typeface="+mn-lt"/>
                <a:ea typeface="+mn-ea"/>
                <a:cs typeface="+mn-cs"/>
              </a:rPr>
              <a:t> Python will instead create an empty dictionary. So to create an empty set, use </a:t>
            </a:r>
            <a:r>
              <a:rPr lang="en-US" dirty="0" smtClean="0"/>
              <a:t>set()</a:t>
            </a:r>
            <a:r>
              <a:rPr lang="en-US" sz="1200" b="0" i="0" kern="1200" dirty="0" smtClean="0">
                <a:solidFill>
                  <a:schemeClr val="tx1"/>
                </a:solidFill>
                <a:effectLst/>
                <a:latin typeface="+mn-lt"/>
                <a:ea typeface="+mn-ea"/>
                <a:cs typeface="+mn-cs"/>
              </a:rPr>
              <a:t>.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 dictionary itself is mutable, but each of its individual keys must be immutable</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120</a:t>
            </a:fld>
            <a:endParaRPr lang="en-US"/>
          </a:p>
        </p:txBody>
      </p:sp>
    </p:spTree>
    <p:extLst>
      <p:ext uri="{BB962C8B-B14F-4D97-AF65-F5344CB8AC3E}">
        <p14:creationId xmlns:p14="http://schemas.microsoft.com/office/powerpoint/2010/main" val="35617708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case, if</a:t>
            </a:r>
            <a:r>
              <a:rPr lang="en-US" baseline="0" dirty="0" smtClean="0"/>
              <a:t> it is happy, color will be gray, because the second if will run </a:t>
            </a:r>
          </a:p>
          <a:p>
            <a:r>
              <a:rPr lang="en-US" baseline="0" dirty="0" smtClean="0"/>
              <a:t>The else is linked to the latest if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129</a:t>
            </a:fld>
            <a:endParaRPr lang="en-US"/>
          </a:p>
        </p:txBody>
      </p:sp>
    </p:spTree>
    <p:extLst>
      <p:ext uri="{BB962C8B-B14F-4D97-AF65-F5344CB8AC3E}">
        <p14:creationId xmlns:p14="http://schemas.microsoft.com/office/powerpoint/2010/main" val="484298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bears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136</a:t>
            </a:fld>
            <a:endParaRPr lang="en-US"/>
          </a:p>
        </p:txBody>
      </p:sp>
    </p:spTree>
    <p:extLst>
      <p:ext uri="{BB962C8B-B14F-4D97-AF65-F5344CB8AC3E}">
        <p14:creationId xmlns:p14="http://schemas.microsoft.com/office/powerpoint/2010/main" val="24302961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prints the word</a:t>
            </a:r>
            <a:r>
              <a:rPr lang="en-US" baseline="0" dirty="0" smtClean="0"/>
              <a:t> none</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137</a:t>
            </a:fld>
            <a:endParaRPr lang="en-US"/>
          </a:p>
        </p:txBody>
      </p:sp>
    </p:spTree>
    <p:extLst>
      <p:ext uri="{BB962C8B-B14F-4D97-AF65-F5344CB8AC3E}">
        <p14:creationId xmlns:p14="http://schemas.microsoft.com/office/powerpoint/2010/main" val="13994309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Prints hello</a:t>
            </a:r>
            <a:r>
              <a:rPr lang="en-US" baseline="0" dirty="0" smtClean="0"/>
              <a:t> to the console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138</a:t>
            </a:fld>
            <a:endParaRPr lang="en-US"/>
          </a:p>
        </p:txBody>
      </p:sp>
    </p:spTree>
    <p:extLst>
      <p:ext uri="{BB962C8B-B14F-4D97-AF65-F5344CB8AC3E}">
        <p14:creationId xmlns:p14="http://schemas.microsoft.com/office/powerpoint/2010/main" val="8304944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Both </a:t>
            </a:r>
            <a:r>
              <a:rPr lang="en-US" dirty="0" smtClean="0"/>
              <a:t>bears</a:t>
            </a:r>
            <a:r>
              <a:rPr lang="en-US" sz="1200" b="0" i="0" kern="1200" dirty="0" smtClean="0">
                <a:solidFill>
                  <a:schemeClr val="tx1"/>
                </a:solidFill>
                <a:effectLst/>
                <a:latin typeface="+mn-lt"/>
                <a:ea typeface="+mn-ea"/>
                <a:cs typeface="+mn-cs"/>
              </a:rPr>
              <a:t> and </a:t>
            </a:r>
            <a:r>
              <a:rPr lang="en-US" dirty="0" smtClean="0"/>
              <a:t>42</a:t>
            </a:r>
            <a:r>
              <a:rPr lang="en-US" sz="1200" b="0" i="0" kern="1200" dirty="0" smtClean="0">
                <a:solidFill>
                  <a:schemeClr val="tx1"/>
                </a:solidFill>
                <a:effectLst/>
                <a:latin typeface="+mn-lt"/>
                <a:ea typeface="+mn-ea"/>
                <a:cs typeface="+mn-cs"/>
              </a:rPr>
              <a:t> appeared in the terminal.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Like we saw earlier, there is a difference between </a:t>
            </a:r>
            <a:r>
              <a:rPr lang="en-US" sz="1200" b="1" i="0" kern="1200" dirty="0" smtClean="0">
                <a:solidFill>
                  <a:schemeClr val="tx1"/>
                </a:solidFill>
                <a:effectLst/>
                <a:latin typeface="+mn-lt"/>
                <a:ea typeface="+mn-ea"/>
                <a:cs typeface="+mn-cs"/>
              </a:rPr>
              <a:t>returning a value</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printing a value</a:t>
            </a:r>
            <a:r>
              <a:rPr lang="en-US" sz="1200" b="0" i="0" kern="1200" dirty="0" smtClean="0">
                <a:solidFill>
                  <a:schemeClr val="tx1"/>
                </a:solidFill>
                <a:effectLst/>
                <a:latin typeface="+mn-lt"/>
                <a:ea typeface="+mn-ea"/>
                <a:cs typeface="+mn-cs"/>
              </a:rPr>
              <a:t>. There's also a difference in how these things behave depending on whether you're running them from a </a:t>
            </a:r>
            <a:r>
              <a:rPr lang="en-US" sz="1200" b="1" i="0" kern="1200" dirty="0" smtClean="0">
                <a:solidFill>
                  <a:schemeClr val="tx1"/>
                </a:solidFill>
                <a:effectLst/>
                <a:latin typeface="+mn-lt"/>
                <a:ea typeface="+mn-ea"/>
                <a:cs typeface="+mn-cs"/>
              </a:rPr>
              <a:t>file</a:t>
            </a:r>
            <a:r>
              <a:rPr lang="en-US" sz="1200" b="0" i="0" kern="1200" dirty="0" smtClean="0">
                <a:solidFill>
                  <a:schemeClr val="tx1"/>
                </a:solidFill>
                <a:effectLst/>
                <a:latin typeface="+mn-lt"/>
                <a:ea typeface="+mn-ea"/>
                <a:cs typeface="+mn-cs"/>
              </a:rPr>
              <a:t> or from </a:t>
            </a:r>
            <a:r>
              <a:rPr lang="en-US" sz="1200" b="1" i="0" kern="1200" dirty="0" smtClean="0">
                <a:solidFill>
                  <a:schemeClr val="tx1"/>
                </a:solidFill>
                <a:effectLst/>
                <a:latin typeface="+mn-lt"/>
                <a:ea typeface="+mn-ea"/>
                <a:cs typeface="+mn-cs"/>
              </a:rPr>
              <a:t>interactive mode</a:t>
            </a:r>
            <a:r>
              <a:rPr lang="en-US" sz="1200" b="0" i="0" kern="1200" dirty="0" smtClean="0">
                <a:solidFill>
                  <a:schemeClr val="tx1"/>
                </a:solidFill>
                <a:effectLst/>
                <a:latin typeface="+mn-lt"/>
                <a:ea typeface="+mn-ea"/>
                <a:cs typeface="+mn-cs"/>
              </a:rPr>
              <a:t>. In interactive mode, you'll see values that get printed </a:t>
            </a:r>
            <a:r>
              <a:rPr lang="en-US" sz="1200" b="0" i="1" kern="1200" dirty="0" smtClean="0">
                <a:solidFill>
                  <a:schemeClr val="tx1"/>
                </a:solidFill>
                <a:effectLst/>
                <a:latin typeface="+mn-lt"/>
                <a:ea typeface="+mn-ea"/>
                <a:cs typeface="+mn-cs"/>
              </a:rPr>
              <a:t>and also</a:t>
            </a:r>
            <a:r>
              <a:rPr lang="en-US" sz="1200" b="0" i="0" kern="1200" dirty="0" smtClean="0">
                <a:solidFill>
                  <a:schemeClr val="tx1"/>
                </a:solidFill>
                <a:effectLst/>
                <a:latin typeface="+mn-lt"/>
                <a:ea typeface="+mn-ea"/>
                <a:cs typeface="+mn-cs"/>
              </a:rPr>
              <a:t> any returned values (even when they aren't printed).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139</a:t>
            </a:fld>
            <a:endParaRPr lang="en-US"/>
          </a:p>
        </p:txBody>
      </p:sp>
    </p:spTree>
    <p:extLst>
      <p:ext uri="{BB962C8B-B14F-4D97-AF65-F5344CB8AC3E}">
        <p14:creationId xmlns:p14="http://schemas.microsoft.com/office/powerpoint/2010/main" val="24347175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140</a:t>
            </a:fld>
            <a:endParaRPr lang="en-US"/>
          </a:p>
        </p:txBody>
      </p:sp>
    </p:spTree>
    <p:extLst>
      <p:ext uri="{BB962C8B-B14F-4D97-AF65-F5344CB8AC3E}">
        <p14:creationId xmlns:p14="http://schemas.microsoft.com/office/powerpoint/2010/main" val="40986666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started with a single quote and it kept scanning to end the line</a:t>
            </a:r>
            <a:r>
              <a:rPr lang="en-US" baseline="0" dirty="0" smtClean="0"/>
              <a:t> when it reaches a single quote again, but it didn’t  find it.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142</a:t>
            </a:fld>
            <a:endParaRPr lang="en-US"/>
          </a:p>
        </p:txBody>
      </p:sp>
    </p:spTree>
    <p:extLst>
      <p:ext uri="{BB962C8B-B14F-4D97-AF65-F5344CB8AC3E}">
        <p14:creationId xmlns:p14="http://schemas.microsoft.com/office/powerpoint/2010/main" val="3657717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output </a:t>
            </a:r>
          </a:p>
          <a:p>
            <a:endParaRPr lang="en-US" dirty="0" smtClean="0"/>
          </a:p>
          <a:p>
            <a:r>
              <a:rPr lang="en-US" dirty="0" smtClean="0"/>
              <a:t>Tuple and tuple</a:t>
            </a:r>
            <a:r>
              <a:rPr lang="en-US" baseline="0" dirty="0" smtClean="0"/>
              <a:t> </a:t>
            </a:r>
            <a:r>
              <a:rPr lang="en-US" baseline="0" dirty="0" smtClean="0">
                <a:sym typeface="Wingdings" panose="05000000000000000000" pitchFamily="2" charset="2"/>
              </a:rPr>
              <a:t> </a:t>
            </a:r>
          </a:p>
          <a:p>
            <a:endParaRPr lang="en-US" baseline="0" dirty="0" smtClean="0">
              <a:sym typeface="Wingdings" panose="05000000000000000000" pitchFamily="2" charset="2"/>
            </a:endParaRPr>
          </a:p>
          <a:p>
            <a:r>
              <a:rPr lang="en-US" baseline="0" dirty="0" smtClean="0">
                <a:sym typeface="Wingdings" panose="05000000000000000000" pitchFamily="2" charset="2"/>
              </a:rPr>
              <a:t>U use it when it is imp to keep things unchanged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143</a:t>
            </a:fld>
            <a:endParaRPr lang="en-US"/>
          </a:p>
        </p:txBody>
      </p:sp>
    </p:spTree>
    <p:extLst>
      <p:ext uri="{BB962C8B-B14F-4D97-AF65-F5344CB8AC3E}">
        <p14:creationId xmlns:p14="http://schemas.microsoft.com/office/powerpoint/2010/main" val="4159985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a:t>
            </a:fld>
            <a:endParaRPr lang="en-US"/>
          </a:p>
        </p:txBody>
      </p:sp>
    </p:spTree>
    <p:extLst>
      <p:ext uri="{BB962C8B-B14F-4D97-AF65-F5344CB8AC3E}">
        <p14:creationId xmlns:p14="http://schemas.microsoft.com/office/powerpoint/2010/main" val="15660687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data types are available</a:t>
            </a:r>
            <a:r>
              <a:rPr lang="en-US" baseline="0" dirty="0" smtClean="0"/>
              <a:t> in python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146</a:t>
            </a:fld>
            <a:endParaRPr lang="en-US"/>
          </a:p>
        </p:txBody>
      </p:sp>
    </p:spTree>
    <p:extLst>
      <p:ext uri="{BB962C8B-B14F-4D97-AF65-F5344CB8AC3E}">
        <p14:creationId xmlns:p14="http://schemas.microsoft.com/office/powerpoint/2010/main" val="13575681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 </a:t>
            </a:r>
            <a:r>
              <a:rPr lang="en-US" dirty="0" err="1" smtClean="0"/>
              <a:t>interperation</a:t>
            </a:r>
            <a:r>
              <a:rPr lang="en-US" dirty="0" smtClean="0"/>
              <a:t> adjusted R squared (not mentioned in </a:t>
            </a:r>
            <a:r>
              <a:rPr lang="en-US" dirty="0" err="1" smtClean="0"/>
              <a:t>udacity</a:t>
            </a:r>
            <a:r>
              <a:rPr lang="en-US" dirty="0" smtClean="0"/>
              <a:t>) </a:t>
            </a:r>
          </a:p>
          <a:p>
            <a:r>
              <a:rPr lang="en-US" dirty="0" err="1" smtClean="0"/>
              <a:t>Statquesy</a:t>
            </a:r>
            <a:r>
              <a:rPr lang="en-US" dirty="0" smtClean="0"/>
              <a:t> videos on statistics </a:t>
            </a:r>
          </a:p>
          <a:p>
            <a:r>
              <a:rPr lang="en-US" dirty="0" smtClean="0"/>
              <a:t>Medium articles from </a:t>
            </a:r>
            <a:r>
              <a:rPr lang="en-US" dirty="0" err="1" smtClean="0"/>
              <a:t>jesse</a:t>
            </a:r>
            <a:r>
              <a:rPr lang="en-US" dirty="0" smtClean="0"/>
              <a:t> </a:t>
            </a:r>
          </a:p>
          <a:p>
            <a:r>
              <a:rPr lang="en-US" dirty="0" smtClean="0"/>
              <a:t>Showcase a project that u have worked on</a:t>
            </a:r>
          </a:p>
          <a:p>
            <a:r>
              <a:rPr lang="en-US" dirty="0" smtClean="0"/>
              <a:t>Correlation and why p value is silly </a:t>
            </a:r>
          </a:p>
          <a:p>
            <a:r>
              <a:rPr lang="en-US" dirty="0" err="1" smtClean="0"/>
              <a:t>Datacamp</a:t>
            </a:r>
            <a:r>
              <a:rPr lang="en-US" dirty="0" smtClean="0"/>
              <a:t> regression in python </a:t>
            </a:r>
          </a:p>
          <a:p>
            <a:r>
              <a:rPr lang="en-US" dirty="0" smtClean="0"/>
              <a:t>Extensive</a:t>
            </a:r>
            <a:r>
              <a:rPr lang="en-US" baseline="0" dirty="0" smtClean="0"/>
              <a:t> pandas exercise     also tips and tricks for pandas </a:t>
            </a:r>
            <a:endParaRPr lang="en-US" dirty="0" smtClean="0"/>
          </a:p>
          <a:p>
            <a:r>
              <a:rPr lang="en-US" dirty="0" smtClean="0"/>
              <a:t>Python for data analysis book </a:t>
            </a:r>
          </a:p>
          <a:p>
            <a:r>
              <a:rPr lang="en-US" dirty="0" smtClean="0"/>
              <a:t>Introduction to statistical learning in R  chapter 3  </a:t>
            </a:r>
          </a:p>
          <a:p>
            <a:pPr marL="0" indent="0">
              <a:buNone/>
            </a:pPr>
            <a:r>
              <a:rPr lang="en-US" dirty="0" smtClean="0"/>
              <a:t>AWESOME LINKS </a:t>
            </a:r>
          </a:p>
          <a:p>
            <a:pPr marL="0" indent="0">
              <a:buNone/>
            </a:pPr>
            <a:r>
              <a:rPr lang="en-US" dirty="0" smtClean="0"/>
              <a:t>PYTHON ONE LINERS</a:t>
            </a:r>
          </a:p>
          <a:p>
            <a:pPr marL="0" indent="0">
              <a:buNone/>
            </a:pPr>
            <a:r>
              <a:rPr lang="en-US" dirty="0" smtClean="0"/>
              <a:t>Show </a:t>
            </a:r>
            <a:r>
              <a:rPr lang="en-US" dirty="0" err="1" smtClean="0"/>
              <a:t>youtube</a:t>
            </a:r>
            <a:r>
              <a:rPr lang="en-US" dirty="0" smtClean="0"/>
              <a:t> video m </a:t>
            </a:r>
            <a:r>
              <a:rPr lang="en-US" dirty="0" err="1" smtClean="0"/>
              <a:t>kmal</a:t>
            </a:r>
            <a:r>
              <a:rPr lang="en-US" dirty="0" smtClean="0"/>
              <a:t>  </a:t>
            </a:r>
          </a:p>
          <a:p>
            <a:r>
              <a:rPr lang="en-US" dirty="0" smtClean="0"/>
              <a:t>Consider talking about interactions </a:t>
            </a:r>
          </a:p>
          <a:p>
            <a:r>
              <a:rPr lang="en-US" dirty="0" smtClean="0"/>
              <a:t>Andrew NG regression </a:t>
            </a:r>
          </a:p>
          <a:p>
            <a:r>
              <a:rPr lang="en-US" dirty="0" err="1" smtClean="0"/>
              <a:t>Hypthesis</a:t>
            </a:r>
            <a:r>
              <a:rPr lang="en-US" baseline="0" dirty="0" smtClean="0"/>
              <a:t> testing tom </a:t>
            </a:r>
          </a:p>
          <a:p>
            <a:r>
              <a:rPr lang="en-US" baseline="0" dirty="0" smtClean="0"/>
              <a:t>Get libraries that can do </a:t>
            </a:r>
            <a:r>
              <a:rPr lang="en-US" baseline="0" dirty="0" err="1" smtClean="0"/>
              <a:t>logisitic</a:t>
            </a:r>
            <a:r>
              <a:rPr lang="en-US" baseline="0" dirty="0" smtClean="0"/>
              <a:t> regression and present tables easily using python as well as  R </a:t>
            </a:r>
          </a:p>
          <a:p>
            <a:r>
              <a:rPr lang="en-US" baseline="0" dirty="0" smtClean="0"/>
              <a:t>U can mention validation set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147</a:t>
            </a:fld>
            <a:endParaRPr lang="en-US"/>
          </a:p>
        </p:txBody>
      </p:sp>
    </p:spTree>
    <p:extLst>
      <p:ext uri="{BB962C8B-B14F-4D97-AF65-F5344CB8AC3E}">
        <p14:creationId xmlns:p14="http://schemas.microsoft.com/office/powerpoint/2010/main" val="37702152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My objective is to argue that only a small subset of the library is sufficient to complete nearly all of the data analysis tasks that one will encounter. </a:t>
            </a:r>
          </a:p>
          <a:p>
            <a:endParaRPr lang="en-US" sz="1200" b="0" i="0" kern="1200" dirty="0" smtClean="0">
              <a:solidFill>
                <a:schemeClr val="tx1"/>
              </a:solidFill>
              <a:effectLst/>
              <a:latin typeface="+mn-lt"/>
              <a:ea typeface="+mn-ea"/>
              <a:cs typeface="+mn-cs"/>
            </a:endParaRPr>
          </a:p>
          <a:p>
            <a:r>
              <a:rPr lang="en-US" dirty="0" smtClean="0"/>
              <a:t>Minimally Sufficient Pandas. In this article, I will offer an… | by Ted </a:t>
            </a:r>
            <a:r>
              <a:rPr lang="en-US" dirty="0" err="1" smtClean="0"/>
              <a:t>Petrou</a:t>
            </a:r>
            <a:r>
              <a:rPr lang="en-US" dirty="0" smtClean="0"/>
              <a:t> | </a:t>
            </a:r>
            <a:r>
              <a:rPr lang="en-US" dirty="0" err="1" smtClean="0"/>
              <a:t>Dunder</a:t>
            </a:r>
            <a:r>
              <a:rPr lang="en-US" dirty="0" smtClean="0"/>
              <a:t> Data | Medium</a:t>
            </a:r>
          </a:p>
          <a:p>
            <a:r>
              <a:rPr lang="en-US" dirty="0" smtClean="0"/>
              <a:t>https://medium.com/dunder-data/minimally-sufficient-pandas-a8e67f2a2428</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151</a:t>
            </a:fld>
            <a:endParaRPr lang="en-US"/>
          </a:p>
        </p:txBody>
      </p:sp>
    </p:spTree>
    <p:extLst>
      <p:ext uri="{BB962C8B-B14F-4D97-AF65-F5344CB8AC3E}">
        <p14:creationId xmlns:p14="http://schemas.microsoft.com/office/powerpoint/2010/main" val="2082948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Know why limiting Pandas to a small subset will keep your focus on the actual data analysis and not on the syntax</a:t>
            </a:r>
          </a:p>
          <a:p>
            <a:r>
              <a:rPr lang="en-US" sz="1200" b="0" i="0" kern="1200" dirty="0" smtClean="0">
                <a:solidFill>
                  <a:schemeClr val="tx1"/>
                </a:solidFill>
                <a:effectLst/>
                <a:latin typeface="+mn-lt"/>
                <a:ea typeface="+mn-ea"/>
                <a:cs typeface="+mn-cs"/>
              </a:rPr>
              <a:t>Have specific guidelines for taking a single approach to completing a variety of common data analysis tasks with Pandas</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152</a:t>
            </a:fld>
            <a:endParaRPr lang="en-US"/>
          </a:p>
        </p:txBody>
      </p:sp>
    </p:spTree>
    <p:extLst>
      <p:ext uri="{BB962C8B-B14F-4D97-AF65-F5344CB8AC3E}">
        <p14:creationId xmlns:p14="http://schemas.microsoft.com/office/powerpoint/2010/main" val="9371540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It is a small subset of the library that is sufficient to accomplish nearly everything that it has to offer.</a:t>
            </a:r>
          </a:p>
          <a:p>
            <a:r>
              <a:rPr lang="en-US" sz="1200" b="0" i="0" kern="1200" dirty="0" smtClean="0">
                <a:solidFill>
                  <a:schemeClr val="tx1"/>
                </a:solidFill>
                <a:effectLst/>
                <a:latin typeface="+mn-lt"/>
                <a:ea typeface="+mn-ea"/>
                <a:cs typeface="+mn-cs"/>
              </a:rPr>
              <a:t>It allows you to focus on doing data analysis and not the syntax</a:t>
            </a:r>
          </a:p>
          <a:p>
            <a:endParaRPr lang="en-US" dirty="0" smtClean="0"/>
          </a:p>
          <a:p>
            <a:r>
              <a:rPr lang="en-US" sz="1200" b="0" i="0" kern="1200" dirty="0" smtClean="0">
                <a:solidFill>
                  <a:schemeClr val="tx1"/>
                </a:solidFill>
                <a:effectLst/>
                <a:latin typeface="+mn-lt"/>
                <a:ea typeface="+mn-ea"/>
                <a:cs typeface="+mn-cs"/>
              </a:rPr>
              <a:t>Your code will be simple, explicit, straightforward, and boring</a:t>
            </a:r>
          </a:p>
          <a:p>
            <a:r>
              <a:rPr lang="en-US" sz="1200" b="0" i="0" kern="1200" dirty="0" smtClean="0">
                <a:solidFill>
                  <a:schemeClr val="tx1"/>
                </a:solidFill>
                <a:effectLst/>
                <a:latin typeface="+mn-lt"/>
                <a:ea typeface="+mn-ea"/>
                <a:cs typeface="+mn-cs"/>
              </a:rPr>
              <a:t>You will choose one obvious way to accomplish a task</a:t>
            </a:r>
          </a:p>
          <a:p>
            <a:r>
              <a:rPr lang="en-US" sz="1200" b="0" i="0" kern="1200" dirty="0" smtClean="0">
                <a:solidFill>
                  <a:schemeClr val="tx1"/>
                </a:solidFill>
                <a:effectLst/>
                <a:latin typeface="+mn-lt"/>
                <a:ea typeface="+mn-ea"/>
                <a:cs typeface="+mn-cs"/>
              </a:rPr>
              <a:t>You will use this obvious way every single time</a:t>
            </a:r>
          </a:p>
          <a:p>
            <a:r>
              <a:rPr lang="en-US" sz="1200" b="0" i="0" kern="1200" dirty="0" smtClean="0">
                <a:solidFill>
                  <a:schemeClr val="tx1"/>
                </a:solidFill>
                <a:effectLst/>
                <a:latin typeface="+mn-lt"/>
                <a:ea typeface="+mn-ea"/>
                <a:cs typeface="+mn-cs"/>
              </a:rPr>
              <a:t>You won’t have to retain as many commands in working memory</a:t>
            </a:r>
          </a:p>
          <a:p>
            <a:r>
              <a:rPr lang="en-US" sz="1200" b="0" i="0" kern="1200" dirty="0" smtClean="0">
                <a:solidFill>
                  <a:schemeClr val="tx1"/>
                </a:solidFill>
                <a:effectLst/>
                <a:latin typeface="+mn-lt"/>
                <a:ea typeface="+mn-ea"/>
                <a:cs typeface="+mn-cs"/>
              </a:rPr>
              <a:t>Your code will be easier to understand by others and by you</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153</a:t>
            </a:fld>
            <a:endParaRPr lang="en-US"/>
          </a:p>
        </p:txBody>
      </p:sp>
    </p:spTree>
    <p:extLst>
      <p:ext uri="{BB962C8B-B14F-4D97-AF65-F5344CB8AC3E}">
        <p14:creationId xmlns:p14="http://schemas.microsoft.com/office/powerpoint/2010/main" val="5908423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collaboration </a:t>
            </a:r>
          </a:p>
          <a:p>
            <a:r>
              <a:rPr lang="en-US" dirty="0" smtClean="0"/>
              <a:t>Lesser memorization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154</a:t>
            </a:fld>
            <a:endParaRPr lang="en-US"/>
          </a:p>
        </p:txBody>
      </p:sp>
    </p:spTree>
    <p:extLst>
      <p:ext uri="{BB962C8B-B14F-4D97-AF65-F5344CB8AC3E}">
        <p14:creationId xmlns:p14="http://schemas.microsoft.com/office/powerpoint/2010/main" val="26165269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Knowing many obscure Pandas tricks might impress your friends, but it doesn’t usually lead to good code</a:t>
            </a:r>
            <a:endParaRPr lang="ar-EG"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can lead to long lines of code that are difficult to understand and may be harder to debug.	</a:t>
            </a:r>
            <a:endParaRPr lang="ar-EG" sz="1200" b="0" i="0" kern="1200" dirty="0" smtClean="0">
              <a:solidFill>
                <a:schemeClr val="tx1"/>
              </a:solidFill>
              <a:effectLst/>
              <a:latin typeface="+mn-lt"/>
              <a:ea typeface="+mn-ea"/>
              <a:cs typeface="+mn-cs"/>
            </a:endParaRPr>
          </a:p>
          <a:p>
            <a:endParaRPr lang="ar-EG" sz="1200" b="0" i="0" kern="1200" dirty="0" smtClean="0">
              <a:solidFill>
                <a:schemeClr val="tx1"/>
              </a:solidFill>
              <a:effectLst/>
              <a:latin typeface="+mn-lt"/>
              <a:ea typeface="+mn-ea"/>
              <a:cs typeface="+mn-cs"/>
            </a:endParaRPr>
          </a:p>
          <a:p>
            <a:r>
              <a:rPr lang="ar-EG" sz="1200" b="0" i="0" kern="1200" dirty="0" smtClean="0">
                <a:solidFill>
                  <a:schemeClr val="tx1"/>
                </a:solidFill>
                <a:effectLst/>
                <a:latin typeface="+mn-lt"/>
                <a:ea typeface="+mn-ea"/>
                <a:cs typeface="+mn-cs"/>
              </a:rPr>
              <a:t>شوف</a:t>
            </a:r>
            <a:r>
              <a:rPr lang="ar-EG" sz="1200" b="0" i="0" kern="1200" baseline="0" dirty="0" smtClean="0">
                <a:solidFill>
                  <a:schemeClr val="tx1"/>
                </a:solidFill>
                <a:effectLst/>
                <a:latin typeface="+mn-lt"/>
                <a:ea typeface="+mn-ea"/>
                <a:cs typeface="+mn-cs"/>
              </a:rPr>
              <a:t> ده وشوف ده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155</a:t>
            </a:fld>
            <a:endParaRPr lang="en-US"/>
          </a:p>
        </p:txBody>
      </p:sp>
    </p:spTree>
    <p:extLst>
      <p:ext uri="{BB962C8B-B14F-4D97-AF65-F5344CB8AC3E}">
        <p14:creationId xmlns:p14="http://schemas.microsoft.com/office/powerpoint/2010/main" val="24836112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concrete examples were all derived by the following principle:</a:t>
            </a:r>
          </a:p>
          <a:p>
            <a:r>
              <a:rPr lang="en-US" sz="1200" b="0" i="1" kern="1200" dirty="0" smtClean="0">
                <a:solidFill>
                  <a:schemeClr val="tx1"/>
                </a:solidFill>
                <a:effectLst/>
                <a:latin typeface="+mn-lt"/>
                <a:ea typeface="+mn-ea"/>
                <a:cs typeface="+mn-cs"/>
              </a:rPr>
              <a:t>If a method does not provide any additional functionality over another method (i.e. its functionality is a subset of another) then it shouldn’t be used. Methods should only be considered if they have some additional, unique functionality.</a:t>
            </a:r>
          </a:p>
          <a:p>
            <a:endParaRPr lang="en-US" dirty="0" smtClean="0"/>
          </a:p>
          <a:p>
            <a:r>
              <a:rPr lang="en-US" dirty="0" smtClean="0"/>
              <a:t>Will</a:t>
            </a:r>
            <a:r>
              <a:rPr lang="en-US" baseline="0" dirty="0" smtClean="0"/>
              <a:t> </a:t>
            </a:r>
            <a:r>
              <a:rPr lang="en-US" baseline="0" dirty="0" err="1" smtClean="0"/>
              <a:t>koehrson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156</a:t>
            </a:fld>
            <a:endParaRPr lang="en-US"/>
          </a:p>
        </p:txBody>
      </p:sp>
    </p:spTree>
    <p:extLst>
      <p:ext uri="{BB962C8B-B14F-4D97-AF65-F5344CB8AC3E}">
        <p14:creationId xmlns:p14="http://schemas.microsoft.com/office/powerpoint/2010/main" val="5199648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select state, color favorite food and count? </a:t>
            </a:r>
          </a:p>
          <a:p>
            <a:endParaRPr lang="en-US" dirty="0" smtClean="0"/>
          </a:p>
          <a:p>
            <a:r>
              <a:rPr lang="en-US" sz="1200" b="0" i="0" kern="1200" dirty="0" smtClean="0">
                <a:solidFill>
                  <a:schemeClr val="tx1"/>
                </a:solidFill>
                <a:effectLst/>
                <a:latin typeface="+mn-lt"/>
                <a:ea typeface="+mn-ea"/>
                <a:cs typeface="+mn-cs"/>
              </a:rPr>
              <a:t>Notice that when</a:t>
            </a:r>
            <a:r>
              <a:rPr lang="en-US" sz="1200" b="0" i="0" kern="1200" baseline="0" dirty="0" smtClean="0">
                <a:solidFill>
                  <a:schemeClr val="tx1"/>
                </a:solidFill>
                <a:effectLst/>
                <a:latin typeface="+mn-lt"/>
                <a:ea typeface="+mn-ea"/>
                <a:cs typeface="+mn-cs"/>
              </a:rPr>
              <a:t> selecting count,  </a:t>
            </a:r>
            <a:r>
              <a:rPr lang="en-US" sz="1200" b="0" i="0" kern="1200" dirty="0" smtClean="0">
                <a:solidFill>
                  <a:schemeClr val="tx1"/>
                </a:solidFill>
                <a:effectLst/>
                <a:latin typeface="+mn-lt"/>
                <a:ea typeface="+mn-ea"/>
                <a:cs typeface="+mn-cs"/>
              </a:rPr>
              <a:t>it states at the top  ‘bound method </a:t>
            </a:r>
            <a:r>
              <a:rPr lang="en-US" sz="1200" b="0" i="0" kern="1200" dirty="0" err="1" smtClean="0">
                <a:solidFill>
                  <a:schemeClr val="tx1"/>
                </a:solidFill>
                <a:effectLst/>
                <a:latin typeface="+mn-lt"/>
                <a:ea typeface="+mn-ea"/>
                <a:cs typeface="+mn-cs"/>
              </a:rPr>
              <a:t>DataFrame.count</a:t>
            </a:r>
            <a:r>
              <a:rPr lang="en-US" sz="1200" b="0" i="0" kern="1200" dirty="0" smtClean="0">
                <a:solidFill>
                  <a:schemeClr val="tx1"/>
                </a:solidFill>
                <a:effectLst/>
                <a:latin typeface="+mn-lt"/>
                <a:ea typeface="+mn-ea"/>
                <a:cs typeface="+mn-cs"/>
              </a:rPr>
              <a:t> of’. Python is telling us that this is a method of some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object.</a:t>
            </a:r>
            <a:endParaRPr lang="en-US" dirty="0" smtClean="0"/>
          </a:p>
          <a:p>
            <a:r>
              <a:rPr lang="en-US" dirty="0" smtClean="0"/>
              <a:t>Also I</a:t>
            </a:r>
            <a:r>
              <a:rPr lang="en-US" baseline="0" dirty="0" smtClean="0"/>
              <a:t> can’t select fav food by dot notation</a:t>
            </a:r>
            <a:endParaRPr lang="en-US" dirty="0" smtClean="0"/>
          </a:p>
          <a:p>
            <a:endParaRPr lang="en-US" dirty="0" smtClean="0"/>
          </a:p>
          <a:p>
            <a:r>
              <a:rPr lang="en-US" dirty="0" smtClean="0"/>
              <a:t>Will cover </a:t>
            </a:r>
            <a:r>
              <a:rPr lang="en-US" dirty="0" err="1" smtClean="0"/>
              <a:t>isA</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9D501247-8CED-43EF-A595-0AE808E1B1B2}" type="slidenum">
              <a:rPr lang="en-US" smtClean="0"/>
              <a:t>157</a:t>
            </a:fld>
            <a:endParaRPr lang="en-US"/>
          </a:p>
        </p:txBody>
      </p:sp>
    </p:spTree>
    <p:extLst>
      <p:ext uri="{BB962C8B-B14F-4D97-AF65-F5344CB8AC3E}">
        <p14:creationId xmlns:p14="http://schemas.microsoft.com/office/powerpoint/2010/main" val="10624329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Failure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158</a:t>
            </a:fld>
            <a:endParaRPr lang="en-US"/>
          </a:p>
        </p:txBody>
      </p:sp>
    </p:spTree>
    <p:extLst>
      <p:ext uri="{BB962C8B-B14F-4D97-AF65-F5344CB8AC3E}">
        <p14:creationId xmlns:p14="http://schemas.microsoft.com/office/powerpoint/2010/main" val="974198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RStudio</a:t>
            </a:r>
            <a:r>
              <a:rPr lang="en-US" dirty="0" smtClean="0"/>
              <a:t> AI Blog: State-of-the-art NLP models from R</a:t>
            </a:r>
          </a:p>
          <a:p>
            <a:r>
              <a:rPr lang="en-US" dirty="0" smtClean="0"/>
              <a:t>https://blogs.rstudio.com/ai/posts/2020-07-30-state-of-the-art-nlp-models-from-r/</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20</a:t>
            </a:fld>
            <a:endParaRPr lang="en-US"/>
          </a:p>
        </p:txBody>
      </p:sp>
    </p:spTree>
    <p:extLst>
      <p:ext uri="{BB962C8B-B14F-4D97-AF65-F5344CB8AC3E}">
        <p14:creationId xmlns:p14="http://schemas.microsoft.com/office/powerpoint/2010/main" val="20998409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AI Code Autocomplete Should You Choose? | The Startup</a:t>
            </a:r>
          </a:p>
          <a:p>
            <a:r>
              <a:rPr lang="en-US" dirty="0" smtClean="0"/>
              <a:t>https://medium.com/swlh/kite-vs-tabnine-which-ai-code-autocomplete-should-you-choose-eb6eba85c3a6#:~:text=TabNine%20was%20released%20in%202019,Atom%2C%20Sublime%20Text%2C%20etc.</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160</a:t>
            </a:fld>
            <a:endParaRPr lang="en-US"/>
          </a:p>
        </p:txBody>
      </p:sp>
    </p:spTree>
    <p:extLst>
      <p:ext uri="{BB962C8B-B14F-4D97-AF65-F5344CB8AC3E}">
        <p14:creationId xmlns:p14="http://schemas.microsoft.com/office/powerpoint/2010/main" val="31658441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161</a:t>
            </a:fld>
            <a:endParaRPr lang="en-US"/>
          </a:p>
        </p:txBody>
      </p:sp>
    </p:spTree>
    <p:extLst>
      <p:ext uri="{BB962C8B-B14F-4D97-AF65-F5344CB8AC3E}">
        <p14:creationId xmlns:p14="http://schemas.microsoft.com/office/powerpoint/2010/main" val="36986870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smtClean="0"/>
              <a:t>ix</a:t>
            </a:r>
            <a:r>
              <a:rPr lang="en-US" sz="1200" b="0" i="0" kern="1200" dirty="0" smtClean="0">
                <a:solidFill>
                  <a:schemeClr val="tx1"/>
                </a:solidFill>
                <a:effectLst/>
                <a:latin typeface="+mn-lt"/>
                <a:ea typeface="+mn-ea"/>
                <a:cs typeface="+mn-cs"/>
              </a:rPr>
              <a:t> indexer was created in the early days of Pandas to select rows and columns by both label and integer location.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turned out to be quite ambiguous as Pandas row and column names can be both integers and strings. </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163</a:t>
            </a:fld>
            <a:endParaRPr lang="en-US"/>
          </a:p>
        </p:txBody>
      </p:sp>
    </p:spTree>
    <p:extLst>
      <p:ext uri="{BB962C8B-B14F-4D97-AF65-F5344CB8AC3E}">
        <p14:creationId xmlns:p14="http://schemas.microsoft.com/office/powerpoint/2010/main" val="30124391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Deprecated : </a:t>
            </a:r>
            <a:r>
              <a:rPr lang="ar-EG" dirty="0" smtClean="0"/>
              <a:t>مهملة</a:t>
            </a:r>
            <a:r>
              <a:rPr lang="ar-EG" baseline="0" dirty="0" smtClean="0"/>
              <a:t> </a:t>
            </a:r>
            <a:endParaRPr lang="en-US" baseline="0" dirty="0" smtClean="0"/>
          </a:p>
          <a:p>
            <a:endParaRPr lang="en-US" baseline="0" dirty="0" smtClean="0"/>
          </a:p>
          <a:p>
            <a:r>
              <a:rPr lang="en-US" baseline="0" dirty="0" smtClean="0"/>
              <a:t>Move to </a:t>
            </a:r>
            <a:r>
              <a:rPr lang="en-US" baseline="0" dirty="0" err="1" smtClean="0"/>
              <a:t>jupyter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164</a:t>
            </a:fld>
            <a:endParaRPr lang="en-US"/>
          </a:p>
        </p:txBody>
      </p:sp>
    </p:spTree>
    <p:extLst>
      <p:ext uri="{BB962C8B-B14F-4D97-AF65-F5344CB8AC3E}">
        <p14:creationId xmlns:p14="http://schemas.microsoft.com/office/powerpoint/2010/main" val="33557826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select a single cell of a </a:t>
            </a:r>
            <a:r>
              <a:rPr lang="en-US" sz="1200" b="0" i="0" kern="1200" dirty="0" err="1" smtClean="0">
                <a:solidFill>
                  <a:schemeClr val="tx1"/>
                </a:solidFill>
                <a:effectLst/>
                <a:latin typeface="+mn-lt"/>
                <a:ea typeface="+mn-ea"/>
                <a:cs typeface="+mn-cs"/>
              </a:rPr>
              <a:t>DataFrame</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provide a slight performance advantage over their analogous </a:t>
            </a:r>
            <a:r>
              <a:rPr lang="en-US" dirty="0" err="1" smtClean="0"/>
              <a:t>loc</a:t>
            </a:r>
            <a:r>
              <a:rPr lang="en-US" sz="1200" b="0" i="0" kern="1200" dirty="0" smtClean="0">
                <a:solidFill>
                  <a:schemeClr val="tx1"/>
                </a:solidFill>
                <a:effectLst/>
                <a:latin typeface="+mn-lt"/>
                <a:ea typeface="+mn-ea"/>
                <a:cs typeface="+mn-cs"/>
              </a:rPr>
              <a:t> and </a:t>
            </a:r>
            <a:r>
              <a:rPr lang="en-US" dirty="0" err="1" smtClean="0"/>
              <a:t>iloc</a:t>
            </a:r>
            <a:r>
              <a:rPr lang="en-US" sz="1200" b="0" i="0" kern="1200" dirty="0" err="1" smtClean="0">
                <a:solidFill>
                  <a:schemeClr val="tx1"/>
                </a:solidFill>
                <a:effectLst/>
                <a:latin typeface="+mn-lt"/>
                <a:ea typeface="+mn-ea"/>
                <a:cs typeface="+mn-cs"/>
              </a:rPr>
              <a:t>indexers</a:t>
            </a:r>
            <a:r>
              <a:rPr lang="en-US" sz="1200" b="0" i="0" kern="1200" dirty="0" smtClean="0">
                <a:solidFill>
                  <a:schemeClr val="tx1"/>
                </a:solidFill>
                <a:effectLst/>
                <a:latin typeface="+mn-lt"/>
                <a:ea typeface="+mn-ea"/>
                <a:cs typeface="+mn-cs"/>
              </a:rPr>
              <a:t>. But, they introduce the additional burden of having to remember what they do. </a:t>
            </a:r>
            <a:r>
              <a:rPr lang="en-US" dirty="0" smtClean="0"/>
              <a:t>Also, for most data analyses, the increase in performance isn’t useful unless it’s being done at scale.</a:t>
            </a:r>
            <a:r>
              <a:rPr lang="en-US" sz="1200" b="0" i="0" kern="1200" dirty="0" smtClean="0">
                <a:solidFill>
                  <a:schemeClr val="tx1"/>
                </a:solidFill>
                <a:effectLst/>
                <a:latin typeface="+mn-lt"/>
                <a:ea typeface="+mn-ea"/>
                <a:cs typeface="+mn-cs"/>
              </a:rPr>
              <a:t> </a:t>
            </a:r>
            <a:r>
              <a:rPr lang="en-US" dirty="0" smtClean="0"/>
              <a:t>And if performance truly is an issue, then taking your data out of a </a:t>
            </a:r>
            <a:r>
              <a:rPr lang="en-US" dirty="0" err="1" smtClean="0"/>
              <a:t>DataFrame</a:t>
            </a:r>
            <a:r>
              <a:rPr lang="en-US" dirty="0" smtClean="0"/>
              <a:t> and into a </a:t>
            </a:r>
            <a:r>
              <a:rPr lang="en-US" dirty="0" err="1" smtClean="0"/>
              <a:t>NumPy</a:t>
            </a:r>
            <a:r>
              <a:rPr lang="en-US" dirty="0" smtClean="0"/>
              <a:t> array will give you a large performance gain.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166</a:t>
            </a:fld>
            <a:endParaRPr lang="en-US"/>
          </a:p>
        </p:txBody>
      </p:sp>
    </p:spTree>
    <p:extLst>
      <p:ext uri="{BB962C8B-B14F-4D97-AF65-F5344CB8AC3E}">
        <p14:creationId xmlns:p14="http://schemas.microsoft.com/office/powerpoint/2010/main" val="2194884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documentation uses the term </a:t>
            </a:r>
            <a:r>
              <a:rPr lang="en-US" sz="1200" b="1" i="0" kern="1200" dirty="0" smtClean="0">
                <a:solidFill>
                  <a:schemeClr val="tx1"/>
                </a:solidFill>
                <a:effectLst/>
                <a:latin typeface="+mn-lt"/>
                <a:ea typeface="+mn-ea"/>
                <a:cs typeface="+mn-cs"/>
              </a:rPr>
              <a:t>position</a:t>
            </a:r>
            <a:r>
              <a:rPr lang="en-US" sz="1200" b="0" i="0" kern="1200" dirty="0" smtClean="0">
                <a:solidFill>
                  <a:schemeClr val="tx1"/>
                </a:solidFill>
                <a:effectLst/>
                <a:latin typeface="+mn-lt"/>
                <a:ea typeface="+mn-ea"/>
                <a:cs typeface="+mn-cs"/>
              </a:rPr>
              <a:t> for referring to </a:t>
            </a:r>
            <a:r>
              <a:rPr lang="en-US" sz="1200" b="1" i="0" kern="1200" dirty="0" smtClean="0">
                <a:solidFill>
                  <a:schemeClr val="tx1"/>
                </a:solidFill>
                <a:effectLst/>
                <a:latin typeface="+mn-lt"/>
                <a:ea typeface="+mn-ea"/>
                <a:cs typeface="+mn-cs"/>
              </a:rPr>
              <a:t>integer location</a:t>
            </a:r>
            <a:r>
              <a:rPr lang="en-US" sz="1200" b="0" i="0" kern="1200" dirty="0" smtClean="0">
                <a:solidFill>
                  <a:schemeClr val="tx1"/>
                </a:solidFill>
                <a:effectLst/>
                <a:latin typeface="+mn-lt"/>
                <a:ea typeface="+mn-ea"/>
                <a:cs typeface="+mn-cs"/>
              </a:rPr>
              <a:t>. I do not like this terminology as I feel it is confusing. Integer location is more descriptive and is exactly what </a:t>
            </a:r>
            <a:r>
              <a:rPr lang="en-US" dirty="0" smtClean="0"/>
              <a:t>.</a:t>
            </a:r>
            <a:r>
              <a:rPr lang="en-US" dirty="0" err="1" smtClean="0"/>
              <a:t>iloc</a:t>
            </a:r>
            <a:r>
              <a:rPr lang="en-US" sz="1200" b="0" i="0" kern="1200" dirty="0" smtClean="0">
                <a:solidFill>
                  <a:schemeClr val="tx1"/>
                </a:solidFill>
                <a:effectLst/>
                <a:latin typeface="+mn-lt"/>
                <a:ea typeface="+mn-ea"/>
                <a:cs typeface="+mn-cs"/>
              </a:rPr>
              <a:t> stands for. </a:t>
            </a:r>
          </a:p>
          <a:p>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3"/>
              </a:rPr>
              <a:t>python - pandas </a:t>
            </a:r>
            <a:r>
              <a:rPr lang="en-US" sz="1200" b="0" i="0" u="none" strike="noStrike" kern="1200" dirty="0" err="1" smtClean="0">
                <a:solidFill>
                  <a:schemeClr val="tx1"/>
                </a:solidFill>
                <a:effectLst/>
                <a:latin typeface="+mn-lt"/>
                <a:ea typeface="+mn-ea"/>
                <a:cs typeface="+mn-cs"/>
                <a:hlinkClick r:id="rId3"/>
              </a:rPr>
              <a:t>loc</a:t>
            </a:r>
            <a:r>
              <a:rPr lang="en-US" sz="1200" b="0" i="0" u="none" strike="noStrike" kern="1200" dirty="0" smtClean="0">
                <a:solidFill>
                  <a:schemeClr val="tx1"/>
                </a:solidFill>
                <a:effectLst/>
                <a:latin typeface="+mn-lt"/>
                <a:ea typeface="+mn-ea"/>
                <a:cs typeface="+mn-cs"/>
                <a:hlinkClick r:id="rId3"/>
              </a:rPr>
              <a:t> vs. </a:t>
            </a:r>
            <a:r>
              <a:rPr lang="en-US" sz="1200" b="0" i="0" u="none" strike="noStrike" kern="1200" dirty="0" err="1" smtClean="0">
                <a:solidFill>
                  <a:schemeClr val="tx1"/>
                </a:solidFill>
                <a:effectLst/>
                <a:latin typeface="+mn-lt"/>
                <a:ea typeface="+mn-ea"/>
                <a:cs typeface="+mn-cs"/>
                <a:hlinkClick r:id="rId3"/>
              </a:rPr>
              <a:t>iloc</a:t>
            </a:r>
            <a:r>
              <a:rPr lang="en-US" sz="1200" b="0" i="0" u="none" strike="noStrike" kern="1200" dirty="0" smtClean="0">
                <a:solidFill>
                  <a:schemeClr val="tx1"/>
                </a:solidFill>
                <a:effectLst/>
                <a:latin typeface="+mn-lt"/>
                <a:ea typeface="+mn-ea"/>
                <a:cs typeface="+mn-cs"/>
                <a:hlinkClick r:id="rId3"/>
              </a:rPr>
              <a:t> vs. at vs. </a:t>
            </a:r>
            <a:r>
              <a:rPr lang="en-US" sz="1200" b="0" i="0" u="none" strike="noStrike" kern="1200" dirty="0" err="1" smtClean="0">
                <a:solidFill>
                  <a:schemeClr val="tx1"/>
                </a:solidFill>
                <a:effectLst/>
                <a:latin typeface="+mn-lt"/>
                <a:ea typeface="+mn-ea"/>
                <a:cs typeface="+mn-cs"/>
                <a:hlinkClick r:id="rId3"/>
              </a:rPr>
              <a:t>iat</a:t>
            </a:r>
            <a:r>
              <a:rPr lang="en-US" sz="1200" b="0" i="0" u="none" strike="noStrike" kern="1200" dirty="0" smtClean="0">
                <a:solidFill>
                  <a:schemeClr val="tx1"/>
                </a:solidFill>
                <a:effectLst/>
                <a:latin typeface="+mn-lt"/>
                <a:ea typeface="+mn-ea"/>
                <a:cs typeface="+mn-cs"/>
                <a:hlinkClick r:id="rId3"/>
              </a:rPr>
              <a:t>? - Stack Overflow</a:t>
            </a:r>
          </a:p>
          <a:p>
            <a:r>
              <a:rPr lang="en-US" sz="1200" b="0" i="0" u="none" strike="noStrike" kern="1200" dirty="0" smtClean="0">
                <a:solidFill>
                  <a:schemeClr val="tx1"/>
                </a:solidFill>
                <a:effectLst/>
                <a:latin typeface="+mn-lt"/>
                <a:ea typeface="+mn-ea"/>
                <a:cs typeface="+mn-cs"/>
                <a:hlinkClick r:id="rId3"/>
              </a:rPr>
              <a:t>https://stackoverflow.com/questions/28757389/pandas-loc-vs-iloc-vs-at-vs-iat </a:t>
            </a:r>
          </a:p>
          <a:p>
            <a:endParaRPr lang="en-US" sz="1200" b="0" i="0" u="none" strike="noStrike" kern="1200" dirty="0" smtClean="0">
              <a:solidFill>
                <a:schemeClr val="tx1"/>
              </a:solidFill>
              <a:effectLst/>
              <a:latin typeface="+mn-lt"/>
              <a:ea typeface="+mn-ea"/>
              <a:cs typeface="+mn-cs"/>
              <a:hlinkClick r:id="rId3"/>
            </a:endParaRPr>
          </a:p>
          <a:p>
            <a:r>
              <a:rPr lang="en-US" sz="1200" b="0" i="0" u="none" strike="noStrike" kern="1200" dirty="0" smtClean="0">
                <a:solidFill>
                  <a:schemeClr val="tx1"/>
                </a:solidFill>
                <a:effectLst/>
                <a:latin typeface="+mn-lt"/>
                <a:ea typeface="+mn-ea"/>
                <a:cs typeface="+mn-cs"/>
                <a:hlinkClick r:id="rId3"/>
              </a:rPr>
              <a:t>A perfect </a:t>
            </a:r>
            <a:r>
              <a:rPr lang="en-US" sz="1200" b="0" i="0" u="none" strike="noStrike" kern="1200" dirty="0" err="1" smtClean="0">
                <a:solidFill>
                  <a:schemeClr val="tx1"/>
                </a:solidFill>
                <a:effectLst/>
                <a:latin typeface="+mn-lt"/>
                <a:ea typeface="+mn-ea"/>
                <a:cs typeface="+mn-cs"/>
                <a:hlinkClick r:id="rId3"/>
              </a:rPr>
              <a:t>ans</a:t>
            </a:r>
            <a:r>
              <a:rPr lang="en-US" sz="1200" b="0" i="0" u="none" strike="noStrike" kern="1200" dirty="0" smtClean="0">
                <a:solidFill>
                  <a:schemeClr val="tx1"/>
                </a:solidFill>
                <a:effectLst/>
                <a:latin typeface="+mn-lt"/>
                <a:ea typeface="+mn-ea"/>
                <a:cs typeface="+mn-cs"/>
                <a:hlinkClick r:id="rId3"/>
              </a:rPr>
              <a:t> by Ankit Agrawal</a:t>
            </a:r>
            <a:r>
              <a:rPr lang="en-US" sz="1200" b="0" i="0" u="none" strike="noStrike"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167</a:t>
            </a:fld>
            <a:endParaRPr lang="en-US"/>
          </a:p>
        </p:txBody>
      </p:sp>
    </p:spTree>
    <p:extLst>
      <p:ext uri="{BB962C8B-B14F-4D97-AF65-F5344CB8AC3E}">
        <p14:creationId xmlns:p14="http://schemas.microsoft.com/office/powerpoint/2010/main" val="16771516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err="1" smtClean="0"/>
              <a:t>isna</a:t>
            </a:r>
            <a:r>
              <a:rPr lang="en-US" sz="1200" b="0" i="0" kern="1200" dirty="0" smtClean="0">
                <a:solidFill>
                  <a:schemeClr val="tx1"/>
                </a:solidFill>
                <a:effectLst/>
                <a:latin typeface="+mn-lt"/>
                <a:ea typeface="+mn-ea"/>
                <a:cs typeface="+mn-cs"/>
              </a:rPr>
              <a:t> method was added more recently because the characters </a:t>
            </a:r>
            <a:r>
              <a:rPr lang="en-US" dirty="0" err="1" smtClean="0"/>
              <a:t>na</a:t>
            </a:r>
            <a:r>
              <a:rPr lang="en-US" sz="1200" b="0" i="0" kern="1200" dirty="0" smtClean="0">
                <a:solidFill>
                  <a:schemeClr val="tx1"/>
                </a:solidFill>
                <a:effectLst/>
                <a:latin typeface="+mn-lt"/>
                <a:ea typeface="+mn-ea"/>
                <a:cs typeface="+mn-cs"/>
              </a:rPr>
              <a:t> are found in other missing value methods such as </a:t>
            </a:r>
            <a:r>
              <a:rPr lang="en-US" dirty="0" err="1" smtClean="0"/>
              <a:t>dropna</a:t>
            </a:r>
            <a:r>
              <a:rPr lang="en-US" sz="1200" b="0" i="0" kern="1200" dirty="0" smtClean="0">
                <a:solidFill>
                  <a:schemeClr val="tx1"/>
                </a:solidFill>
                <a:effectLst/>
                <a:latin typeface="+mn-lt"/>
                <a:ea typeface="+mn-ea"/>
                <a:cs typeface="+mn-cs"/>
              </a:rPr>
              <a:t> and </a:t>
            </a:r>
            <a:r>
              <a:rPr lang="en-US" dirty="0" err="1" smtClean="0"/>
              <a:t>fillna</a:t>
            </a:r>
            <a:r>
              <a:rPr lang="en-US" sz="1200" b="0" i="0" kern="1200" dirty="0" smtClean="0">
                <a:solidFill>
                  <a:schemeClr val="tx1"/>
                </a:solidFill>
                <a:effectLst/>
                <a:latin typeface="+mn-lt"/>
                <a:ea typeface="+mn-ea"/>
                <a:cs typeface="+mn-cs"/>
              </a:rPr>
              <a:t>. Confusingly, Pandas uses </a:t>
            </a:r>
            <a:r>
              <a:rPr lang="en-US" dirty="0" err="1" smtClean="0"/>
              <a:t>NaN</a:t>
            </a:r>
            <a:r>
              <a:rPr lang="en-US" sz="1200" b="0" i="0" kern="1200" dirty="0" smtClean="0">
                <a:solidFill>
                  <a:schemeClr val="tx1"/>
                </a:solidFill>
                <a:effectLst/>
                <a:latin typeface="+mn-lt"/>
                <a:ea typeface="+mn-ea"/>
                <a:cs typeface="+mn-cs"/>
              </a:rPr>
              <a:t>, </a:t>
            </a:r>
            <a:r>
              <a:rPr lang="en-US" dirty="0" smtClean="0"/>
              <a:t>None</a:t>
            </a:r>
            <a:r>
              <a:rPr lang="en-US" sz="1200" b="0" i="0" kern="1200" dirty="0" smtClean="0">
                <a:solidFill>
                  <a:schemeClr val="tx1"/>
                </a:solidFill>
                <a:effectLst/>
                <a:latin typeface="+mn-lt"/>
                <a:ea typeface="+mn-ea"/>
                <a:cs typeface="+mn-cs"/>
              </a:rPr>
              <a:t>, and </a:t>
            </a:r>
            <a:r>
              <a:rPr lang="en-US" dirty="0" err="1" smtClean="0"/>
              <a:t>NaT</a:t>
            </a:r>
            <a:r>
              <a:rPr lang="en-US" sz="1200" b="0" i="0" kern="1200" dirty="0" smtClean="0">
                <a:solidFill>
                  <a:schemeClr val="tx1"/>
                </a:solidFill>
                <a:effectLst/>
                <a:latin typeface="+mn-lt"/>
                <a:ea typeface="+mn-ea"/>
                <a:cs typeface="+mn-cs"/>
              </a:rPr>
              <a:t> as missing value representations and not </a:t>
            </a:r>
            <a:r>
              <a:rPr lang="en-US" dirty="0" smtClean="0"/>
              <a:t>NA</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168</a:t>
            </a:fld>
            <a:endParaRPr lang="en-US"/>
          </a:p>
        </p:txBody>
      </p:sp>
    </p:spTree>
    <p:extLst>
      <p:ext uri="{BB962C8B-B14F-4D97-AF65-F5344CB8AC3E}">
        <p14:creationId xmlns:p14="http://schemas.microsoft.com/office/powerpoint/2010/main" val="37515533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err="1" smtClean="0"/>
              <a:t>isna</a:t>
            </a:r>
            <a:r>
              <a:rPr lang="en-US" sz="1200" b="0" i="0" kern="1200" dirty="0" smtClean="0">
                <a:solidFill>
                  <a:schemeClr val="tx1"/>
                </a:solidFill>
                <a:effectLst/>
                <a:latin typeface="+mn-lt"/>
                <a:ea typeface="+mn-ea"/>
                <a:cs typeface="+mn-cs"/>
              </a:rPr>
              <a:t> method was added more recently because the characters </a:t>
            </a:r>
            <a:r>
              <a:rPr lang="en-US" dirty="0" err="1" smtClean="0"/>
              <a:t>na</a:t>
            </a:r>
            <a:r>
              <a:rPr lang="en-US" sz="1200" b="0" i="0" kern="1200" dirty="0" smtClean="0">
                <a:solidFill>
                  <a:schemeClr val="tx1"/>
                </a:solidFill>
                <a:effectLst/>
                <a:latin typeface="+mn-lt"/>
                <a:ea typeface="+mn-ea"/>
                <a:cs typeface="+mn-cs"/>
              </a:rPr>
              <a:t> are found in other missing value methods such as </a:t>
            </a:r>
            <a:r>
              <a:rPr lang="en-US" dirty="0" err="1" smtClean="0"/>
              <a:t>dropna</a:t>
            </a:r>
            <a:r>
              <a:rPr lang="en-US" sz="1200" b="0" i="0" kern="1200" dirty="0" smtClean="0">
                <a:solidFill>
                  <a:schemeClr val="tx1"/>
                </a:solidFill>
                <a:effectLst/>
                <a:latin typeface="+mn-lt"/>
                <a:ea typeface="+mn-ea"/>
                <a:cs typeface="+mn-cs"/>
              </a:rPr>
              <a:t> and </a:t>
            </a:r>
            <a:r>
              <a:rPr lang="en-US" dirty="0" err="1" smtClean="0"/>
              <a:t>fillna</a:t>
            </a:r>
            <a:r>
              <a:rPr lang="en-US" sz="1200" b="0" i="0" kern="1200" dirty="0" smtClean="0">
                <a:solidFill>
                  <a:schemeClr val="tx1"/>
                </a:solidFill>
                <a:effectLst/>
                <a:latin typeface="+mn-lt"/>
                <a:ea typeface="+mn-ea"/>
                <a:cs typeface="+mn-cs"/>
              </a:rPr>
              <a:t>. Confusingly, Pandas uses </a:t>
            </a:r>
            <a:r>
              <a:rPr lang="en-US" dirty="0" err="1" smtClean="0"/>
              <a:t>NaN</a:t>
            </a:r>
            <a:r>
              <a:rPr lang="en-US" sz="1200" b="0" i="0" kern="1200" dirty="0" smtClean="0">
                <a:solidFill>
                  <a:schemeClr val="tx1"/>
                </a:solidFill>
                <a:effectLst/>
                <a:latin typeface="+mn-lt"/>
                <a:ea typeface="+mn-ea"/>
                <a:cs typeface="+mn-cs"/>
              </a:rPr>
              <a:t>, </a:t>
            </a:r>
            <a:r>
              <a:rPr lang="en-US" dirty="0" smtClean="0"/>
              <a:t>None</a:t>
            </a:r>
            <a:r>
              <a:rPr lang="en-US" sz="1200" b="0" i="0" kern="1200" dirty="0" smtClean="0">
                <a:solidFill>
                  <a:schemeClr val="tx1"/>
                </a:solidFill>
                <a:effectLst/>
                <a:latin typeface="+mn-lt"/>
                <a:ea typeface="+mn-ea"/>
                <a:cs typeface="+mn-cs"/>
              </a:rPr>
              <a:t>, and </a:t>
            </a:r>
            <a:r>
              <a:rPr lang="en-US" dirty="0" err="1" smtClean="0"/>
              <a:t>NaT</a:t>
            </a:r>
            <a:r>
              <a:rPr lang="en-US" sz="1200" b="0" i="0" kern="1200" dirty="0" smtClean="0">
                <a:solidFill>
                  <a:schemeClr val="tx1"/>
                </a:solidFill>
                <a:effectLst/>
                <a:latin typeface="+mn-lt"/>
                <a:ea typeface="+mn-ea"/>
                <a:cs typeface="+mn-cs"/>
              </a:rPr>
              <a:t> as missing value representations and not </a:t>
            </a:r>
            <a:r>
              <a:rPr lang="en-US" dirty="0" smtClean="0"/>
              <a:t>NA</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a:t>
            </a:r>
            <a:r>
              <a:rPr lang="en-US" sz="1200" b="0" i="0" kern="1200" baseline="0" dirty="0" smtClean="0">
                <a:solidFill>
                  <a:schemeClr val="tx1"/>
                </a:solidFill>
                <a:effectLst/>
                <a:latin typeface="+mn-lt"/>
                <a:ea typeface="+mn-ea"/>
                <a:cs typeface="+mn-cs"/>
              </a:rPr>
              <a:t> are aliases. Choose whichever u like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169</a:t>
            </a:fld>
            <a:endParaRPr lang="en-US"/>
          </a:p>
        </p:txBody>
      </p:sp>
    </p:spTree>
    <p:extLst>
      <p:ext uri="{BB962C8B-B14F-4D97-AF65-F5344CB8AC3E}">
        <p14:creationId xmlns:p14="http://schemas.microsoft.com/office/powerpoint/2010/main" val="17302854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also avoid ever using </a:t>
            </a:r>
            <a:r>
              <a:rPr lang="en-US" dirty="0" err="1" smtClean="0"/>
              <a:t>notna</a:t>
            </a:r>
            <a:r>
              <a:rPr lang="en-US" sz="1200" b="0" i="0" kern="1200" dirty="0" smtClean="0">
                <a:solidFill>
                  <a:schemeClr val="tx1"/>
                </a:solidFill>
                <a:effectLst/>
                <a:latin typeface="+mn-lt"/>
                <a:ea typeface="+mn-ea"/>
                <a:cs typeface="+mn-cs"/>
              </a:rPr>
              <a:t> since Pandas provides the inversion operator, </a:t>
            </a:r>
            <a:r>
              <a:rPr lang="en-US" dirty="0" smtClean="0"/>
              <a:t>~</a:t>
            </a:r>
            <a:r>
              <a:rPr lang="en-US" sz="1200" b="0" i="0" kern="1200" dirty="0" smtClean="0">
                <a:solidFill>
                  <a:schemeClr val="tx1"/>
                </a:solidFill>
                <a:effectLst/>
                <a:latin typeface="+mn-lt"/>
                <a:ea typeface="+mn-ea"/>
                <a:cs typeface="+mn-cs"/>
              </a:rPr>
              <a:t> to invert </a:t>
            </a:r>
            <a:r>
              <a:rPr lang="en-US" sz="1200" b="0" i="0" kern="1200" dirty="0" err="1" smtClean="0">
                <a:solidFill>
                  <a:schemeClr val="tx1"/>
                </a:solidFill>
                <a:effectLst/>
                <a:latin typeface="+mn-lt"/>
                <a:ea typeface="+mn-ea"/>
                <a:cs typeface="+mn-cs"/>
              </a:rPr>
              <a:t>boolean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170</a:t>
            </a:fld>
            <a:endParaRPr lang="en-US"/>
          </a:p>
        </p:txBody>
      </p:sp>
    </p:spTree>
    <p:extLst>
      <p:ext uri="{BB962C8B-B14F-4D97-AF65-F5344CB8AC3E}">
        <p14:creationId xmlns:p14="http://schemas.microsoft.com/office/powerpoint/2010/main" val="14926290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171</a:t>
            </a:fld>
            <a:endParaRPr lang="en-US"/>
          </a:p>
        </p:txBody>
      </p:sp>
    </p:spTree>
    <p:extLst>
      <p:ext uri="{BB962C8B-B14F-4D97-AF65-F5344CB8AC3E}">
        <p14:creationId xmlns:p14="http://schemas.microsoft.com/office/powerpoint/2010/main" val="3300429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doesn’t really matter.</a:t>
            </a:r>
            <a:r>
              <a:rPr lang="en-US" baseline="0" dirty="0" smtClean="0"/>
              <a:t> U can use both</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21</a:t>
            </a:fld>
            <a:endParaRPr lang="en-US"/>
          </a:p>
        </p:txBody>
      </p:sp>
    </p:spTree>
    <p:extLst>
      <p:ext uri="{BB962C8B-B14F-4D97-AF65-F5344CB8AC3E}">
        <p14:creationId xmlns:p14="http://schemas.microsoft.com/office/powerpoint/2010/main" val="20438861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172</a:t>
            </a:fld>
            <a:endParaRPr lang="en-US"/>
          </a:p>
        </p:txBody>
      </p:sp>
    </p:spTree>
    <p:extLst>
      <p:ext uri="{BB962C8B-B14F-4D97-AF65-F5344CB8AC3E}">
        <p14:creationId xmlns:p14="http://schemas.microsoft.com/office/powerpoint/2010/main" val="7066520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174</a:t>
            </a:fld>
            <a:endParaRPr lang="en-US"/>
          </a:p>
        </p:txBody>
      </p:sp>
    </p:spTree>
    <p:extLst>
      <p:ext uri="{BB962C8B-B14F-4D97-AF65-F5344CB8AC3E}">
        <p14:creationId xmlns:p14="http://schemas.microsoft.com/office/powerpoint/2010/main" val="41680414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175</a:t>
            </a:fld>
            <a:endParaRPr lang="en-US"/>
          </a:p>
        </p:txBody>
      </p:sp>
    </p:spTree>
    <p:extLst>
      <p:ext uri="{BB962C8B-B14F-4D97-AF65-F5344CB8AC3E}">
        <p14:creationId xmlns:p14="http://schemas.microsoft.com/office/powerpoint/2010/main" val="28030602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176</a:t>
            </a:fld>
            <a:endParaRPr lang="en-US"/>
          </a:p>
        </p:txBody>
      </p:sp>
    </p:spTree>
    <p:extLst>
      <p:ext uri="{BB962C8B-B14F-4D97-AF65-F5344CB8AC3E}">
        <p14:creationId xmlns:p14="http://schemas.microsoft.com/office/powerpoint/2010/main" val="171445976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finding the maximum SAT score per state</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177</a:t>
            </a:fld>
            <a:endParaRPr lang="en-US"/>
          </a:p>
        </p:txBody>
      </p:sp>
    </p:spTree>
    <p:extLst>
      <p:ext uri="{BB962C8B-B14F-4D97-AF65-F5344CB8AC3E}">
        <p14:creationId xmlns:p14="http://schemas.microsoft.com/office/powerpoint/2010/main" val="28993251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Relaffil</a:t>
            </a:r>
            <a:r>
              <a:rPr lang="en-US" sz="1200" b="0" i="0" kern="1200" baseline="0" dirty="0" smtClean="0">
                <a:solidFill>
                  <a:schemeClr val="tx1"/>
                </a:solidFill>
                <a:effectLst/>
                <a:latin typeface="+mn-lt"/>
                <a:ea typeface="+mn-ea"/>
                <a:cs typeface="+mn-cs"/>
              </a:rPr>
              <a:t>   = </a:t>
            </a:r>
            <a:r>
              <a:rPr lang="en-US" sz="1200" b="0" i="0" kern="1200" baseline="0" dirty="0" err="1" smtClean="0">
                <a:solidFill>
                  <a:schemeClr val="tx1"/>
                </a:solidFill>
                <a:effectLst/>
                <a:latin typeface="+mn-lt"/>
                <a:ea typeface="+mn-ea"/>
                <a:cs typeface="+mn-cs"/>
              </a:rPr>
              <a:t>rel</a:t>
            </a:r>
            <a:r>
              <a:rPr lang="en-US" sz="1200" b="0" i="0" kern="1200" baseline="0" dirty="0" smtClean="0">
                <a:solidFill>
                  <a:schemeClr val="tx1"/>
                </a:solidFill>
                <a:effectLst/>
                <a:latin typeface="+mn-lt"/>
                <a:ea typeface="+mn-ea"/>
                <a:cs typeface="+mn-cs"/>
              </a:rPr>
              <a:t> affiliation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or multi-level index is a cumbersome addition to a Pandas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that occasionally makes data easier to view, but often makes it more difficult to manipulate. You usually encounter 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after a call </a:t>
            </a:r>
            <a:r>
              <a:rPr lang="en-US" sz="1200" b="0" i="0" kern="1200" dirty="0" err="1" smtClean="0">
                <a:solidFill>
                  <a:schemeClr val="tx1"/>
                </a:solidFill>
                <a:effectLst/>
                <a:latin typeface="+mn-lt"/>
                <a:ea typeface="+mn-ea"/>
                <a:cs typeface="+mn-cs"/>
              </a:rPr>
              <a:t>to</a:t>
            </a:r>
            <a:r>
              <a:rPr lang="en-US" dirty="0" err="1" smtClean="0"/>
              <a:t>groupby</a:t>
            </a:r>
            <a:r>
              <a:rPr lang="en-US" sz="1200" b="0" i="0" kern="1200" dirty="0" smtClean="0">
                <a:solidFill>
                  <a:schemeClr val="tx1"/>
                </a:solidFill>
                <a:effectLst/>
                <a:latin typeface="+mn-lt"/>
                <a:ea typeface="+mn-ea"/>
                <a:cs typeface="+mn-cs"/>
              </a:rPr>
              <a:t> when using multiple grouping columns or multiple aggregating columns.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Here Both the rows and columns have 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with two levels.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They have different syntax for making subset selections and are more difficult to use with other methods. If you are an expert Pandas user, you can get some performance gains when making subset selections,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179</a:t>
            </a:fld>
            <a:endParaRPr lang="en-US"/>
          </a:p>
        </p:txBody>
      </p:sp>
    </p:spTree>
    <p:extLst>
      <p:ext uri="{BB962C8B-B14F-4D97-AF65-F5344CB8AC3E}">
        <p14:creationId xmlns:p14="http://schemas.microsoft.com/office/powerpoint/2010/main" val="24198052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Guidance: Avoid using 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Flatten it after a call to </a:t>
            </a:r>
            <a:r>
              <a:rPr lang="en-US" sz="1200" b="0" i="0" kern="1200" dirty="0" err="1" smtClean="0">
                <a:solidFill>
                  <a:schemeClr val="tx1"/>
                </a:solidFill>
                <a:effectLst/>
                <a:latin typeface="+mn-lt"/>
                <a:ea typeface="+mn-ea"/>
                <a:cs typeface="+mn-cs"/>
              </a:rPr>
              <a:t>groupby</a:t>
            </a:r>
            <a:r>
              <a:rPr lang="en-US" sz="1200" b="0" i="0" kern="1200" dirty="0" smtClean="0">
                <a:solidFill>
                  <a:schemeClr val="tx1"/>
                </a:solidFill>
                <a:effectLst/>
                <a:latin typeface="+mn-lt"/>
                <a:ea typeface="+mn-ea"/>
                <a:cs typeface="+mn-cs"/>
              </a:rPr>
              <a:t> by renaming columns and resetting the index.</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182</a:t>
            </a:fld>
            <a:endParaRPr lang="en-US"/>
          </a:p>
        </p:txBody>
      </p:sp>
    </p:spTree>
    <p:extLst>
      <p:ext uri="{BB962C8B-B14F-4D97-AF65-F5344CB8AC3E}">
        <p14:creationId xmlns:p14="http://schemas.microsoft.com/office/powerpoint/2010/main" val="156037460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Groupby</a:t>
            </a:r>
            <a:r>
              <a:rPr lang="en-US" dirty="0" smtClean="0"/>
              <a:t> vs </a:t>
            </a:r>
            <a:r>
              <a:rPr lang="en-US" dirty="0" err="1" smtClean="0"/>
              <a:t>pivot_table</a:t>
            </a:r>
            <a:endParaRPr lang="en-US" dirty="0" smtClean="0"/>
          </a:p>
          <a:p>
            <a:endParaRPr lang="en-US" dirty="0" smtClean="0"/>
          </a:p>
          <a:p>
            <a:r>
              <a:rPr lang="en-US" dirty="0" smtClean="0"/>
              <a:t>The wide format is the pivot table </a:t>
            </a:r>
          </a:p>
          <a:p>
            <a:endParaRPr lang="en-US" dirty="0" smtClean="0"/>
          </a:p>
          <a:p>
            <a:r>
              <a:rPr lang="en-US" sz="1200" b="0" i="0" kern="1200" dirty="0" smtClean="0">
                <a:solidFill>
                  <a:schemeClr val="tx1"/>
                </a:solidFill>
                <a:effectLst/>
                <a:latin typeface="+mn-lt"/>
                <a:ea typeface="+mn-ea"/>
                <a:cs typeface="+mn-cs"/>
              </a:rPr>
              <a:t>Guidance: use </a:t>
            </a:r>
            <a:r>
              <a:rPr lang="en-US" sz="1200" b="0" i="0" kern="1200" dirty="0" err="1" smtClean="0">
                <a:solidFill>
                  <a:schemeClr val="tx1"/>
                </a:solidFill>
                <a:effectLst/>
                <a:latin typeface="+mn-lt"/>
                <a:ea typeface="+mn-ea"/>
                <a:cs typeface="+mn-cs"/>
              </a:rPr>
              <a:t>pivot_table</a:t>
            </a:r>
            <a:r>
              <a:rPr lang="en-US" sz="1200" b="0" i="0" kern="1200" dirty="0" smtClean="0">
                <a:solidFill>
                  <a:schemeClr val="tx1"/>
                </a:solidFill>
                <a:effectLst/>
                <a:latin typeface="+mn-lt"/>
                <a:ea typeface="+mn-ea"/>
                <a:cs typeface="+mn-cs"/>
              </a:rPr>
              <a:t> when comparing groups</a:t>
            </a:r>
          </a:p>
          <a:p>
            <a:r>
              <a:rPr lang="en-US" sz="1200" b="0" i="0" kern="1200" dirty="0" smtClean="0">
                <a:solidFill>
                  <a:schemeClr val="tx1"/>
                </a:solidFill>
                <a:effectLst/>
                <a:latin typeface="+mn-lt"/>
                <a:ea typeface="+mn-ea"/>
                <a:cs typeface="+mn-cs"/>
              </a:rPr>
              <a:t>I really like to use pivot tables to compare values across groups and a </a:t>
            </a:r>
            <a:r>
              <a:rPr lang="en-US" sz="1200" b="0" i="0" kern="1200" dirty="0" err="1" smtClean="0">
                <a:solidFill>
                  <a:schemeClr val="tx1"/>
                </a:solidFill>
                <a:effectLst/>
                <a:latin typeface="+mn-lt"/>
                <a:ea typeface="+mn-ea"/>
                <a:cs typeface="+mn-cs"/>
              </a:rPr>
              <a:t>groupby</a:t>
            </a:r>
            <a:r>
              <a:rPr lang="en-US" sz="1200" b="0" i="0" kern="1200" dirty="0" smtClean="0">
                <a:solidFill>
                  <a:schemeClr val="tx1"/>
                </a:solidFill>
                <a:effectLst/>
                <a:latin typeface="+mn-lt"/>
                <a:ea typeface="+mn-ea"/>
                <a:cs typeface="+mn-cs"/>
              </a:rPr>
              <a:t> when I want to continue an analysis. From above, it is easier to compare male to female salaries when using the output of </a:t>
            </a:r>
            <a:r>
              <a:rPr lang="en-US" sz="1200" b="0" i="0" kern="1200" dirty="0" err="1" smtClean="0">
                <a:solidFill>
                  <a:schemeClr val="tx1"/>
                </a:solidFill>
                <a:effectLst/>
                <a:latin typeface="+mn-lt"/>
                <a:ea typeface="+mn-ea"/>
                <a:cs typeface="+mn-cs"/>
              </a:rPr>
              <a:t>pivot_table</a:t>
            </a:r>
            <a:r>
              <a:rPr lang="en-US" sz="1200" b="0" i="0" kern="1200" dirty="0" smtClean="0">
                <a:solidFill>
                  <a:schemeClr val="tx1"/>
                </a:solidFill>
                <a:effectLst/>
                <a:latin typeface="+mn-lt"/>
                <a:ea typeface="+mn-ea"/>
                <a:cs typeface="+mn-cs"/>
              </a:rPr>
              <a:t>. The result is easier to digest as a human and its the type of data you will see in an article or blog post. I view pivot tables as a finished product.</a:t>
            </a:r>
          </a:p>
          <a:p>
            <a:r>
              <a:rPr lang="en-US" sz="1200" b="0" i="0" kern="1200" dirty="0" smtClean="0">
                <a:solidFill>
                  <a:schemeClr val="tx1"/>
                </a:solidFill>
                <a:effectLst/>
                <a:latin typeface="+mn-lt"/>
                <a:ea typeface="+mn-ea"/>
                <a:cs typeface="+mn-cs"/>
              </a:rPr>
              <a:t>The result of a </a:t>
            </a:r>
            <a:r>
              <a:rPr lang="en-US" sz="1200" b="0" i="0" kern="1200" dirty="0" err="1" smtClean="0">
                <a:solidFill>
                  <a:schemeClr val="tx1"/>
                </a:solidFill>
                <a:effectLst/>
                <a:latin typeface="+mn-lt"/>
                <a:ea typeface="+mn-ea"/>
                <a:cs typeface="+mn-cs"/>
              </a:rPr>
              <a:t>groupby</a:t>
            </a:r>
            <a:r>
              <a:rPr lang="en-US" sz="1200" b="0" i="0" kern="1200" dirty="0" smtClean="0">
                <a:solidFill>
                  <a:schemeClr val="tx1"/>
                </a:solidFill>
                <a:effectLst/>
                <a:latin typeface="+mn-lt"/>
                <a:ea typeface="+mn-ea"/>
                <a:cs typeface="+mn-cs"/>
              </a:rPr>
              <a:t> is going to be in </a:t>
            </a:r>
            <a:r>
              <a:rPr lang="en-US" sz="1200" b="0" i="0" u="sng" kern="1200" dirty="0" smtClean="0">
                <a:solidFill>
                  <a:schemeClr val="tx1"/>
                </a:solidFill>
                <a:effectLst/>
                <a:latin typeface="+mn-lt"/>
                <a:ea typeface="+mn-ea"/>
                <a:cs typeface="+mn-cs"/>
                <a:hlinkClick r:id="rId3"/>
              </a:rPr>
              <a:t>tidy form</a:t>
            </a:r>
            <a:r>
              <a:rPr lang="en-US" sz="1200" b="0" i="0" kern="1200" dirty="0" smtClean="0">
                <a:solidFill>
                  <a:schemeClr val="tx1"/>
                </a:solidFill>
                <a:effectLst/>
                <a:latin typeface="+mn-lt"/>
                <a:ea typeface="+mn-ea"/>
                <a:cs typeface="+mn-cs"/>
              </a:rPr>
              <a:t>, which lends itself to easier subsequent analysis, but isn’t as interpretable</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184</a:t>
            </a:fld>
            <a:endParaRPr lang="en-US"/>
          </a:p>
        </p:txBody>
      </p:sp>
    </p:spTree>
    <p:extLst>
      <p:ext uri="{BB962C8B-B14F-4D97-AF65-F5344CB8AC3E}">
        <p14:creationId xmlns:p14="http://schemas.microsoft.com/office/powerpoint/2010/main" val="39515410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Tidy Data | Wickham | Journal of Statistical Software</a:t>
            </a:r>
          </a:p>
          <a:p>
            <a:r>
              <a:rPr lang="en-US" dirty="0" smtClean="0"/>
              <a:t>https://www.jstatsoft.org/article/view/v059i10</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185</a:t>
            </a:fld>
            <a:endParaRPr lang="en-US"/>
          </a:p>
        </p:txBody>
      </p:sp>
    </p:spTree>
    <p:extLst>
      <p:ext uri="{BB962C8B-B14F-4D97-AF65-F5344CB8AC3E}">
        <p14:creationId xmlns:p14="http://schemas.microsoft.com/office/powerpoint/2010/main" val="318196947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err="1" smtClean="0"/>
              <a:t>pivot_table</a:t>
            </a:r>
            <a:r>
              <a:rPr lang="en-US" sz="1200" b="0" i="0" kern="1200" dirty="0" smtClean="0">
                <a:solidFill>
                  <a:schemeClr val="tx1"/>
                </a:solidFill>
                <a:effectLst/>
                <a:latin typeface="+mn-lt"/>
                <a:ea typeface="+mn-ea"/>
                <a:cs typeface="+mn-cs"/>
              </a:rPr>
              <a:t> method and the </a:t>
            </a:r>
            <a:r>
              <a:rPr lang="en-US" dirty="0" smtClean="0"/>
              <a:t>crosstab</a:t>
            </a:r>
            <a:r>
              <a:rPr lang="en-US" sz="1200" b="0" i="0" kern="1200" dirty="0" smtClean="0">
                <a:solidFill>
                  <a:schemeClr val="tx1"/>
                </a:solidFill>
                <a:effectLst/>
                <a:latin typeface="+mn-lt"/>
                <a:ea typeface="+mn-ea"/>
                <a:cs typeface="+mn-cs"/>
              </a:rPr>
              <a:t> function can both produce the exact same results with the same shape. They both share the parameters </a:t>
            </a:r>
            <a:r>
              <a:rPr lang="en-US" dirty="0" smtClean="0"/>
              <a:t>index</a:t>
            </a:r>
            <a:r>
              <a:rPr lang="en-US" sz="1200" b="0" i="0" kern="1200" dirty="0" smtClean="0">
                <a:solidFill>
                  <a:schemeClr val="tx1"/>
                </a:solidFill>
                <a:effectLst/>
                <a:latin typeface="+mn-lt"/>
                <a:ea typeface="+mn-ea"/>
                <a:cs typeface="+mn-cs"/>
              </a:rPr>
              <a:t>, </a:t>
            </a:r>
            <a:r>
              <a:rPr lang="en-US" dirty="0" smtClean="0"/>
              <a:t>columns</a:t>
            </a:r>
            <a:r>
              <a:rPr lang="en-US" sz="1200" b="0" i="0" kern="1200" dirty="0" smtClean="0">
                <a:solidFill>
                  <a:schemeClr val="tx1"/>
                </a:solidFill>
                <a:effectLst/>
                <a:latin typeface="+mn-lt"/>
                <a:ea typeface="+mn-ea"/>
                <a:cs typeface="+mn-cs"/>
              </a:rPr>
              <a:t>, </a:t>
            </a:r>
            <a:r>
              <a:rPr lang="en-US" dirty="0" smtClean="0"/>
              <a:t>values</a:t>
            </a:r>
            <a:r>
              <a:rPr lang="en-US" sz="1200" b="0" i="0" kern="1200" dirty="0" smtClean="0">
                <a:solidFill>
                  <a:schemeClr val="tx1"/>
                </a:solidFill>
                <a:effectLst/>
                <a:latin typeface="+mn-lt"/>
                <a:ea typeface="+mn-ea"/>
                <a:cs typeface="+mn-cs"/>
              </a:rPr>
              <a:t>, and </a:t>
            </a:r>
            <a:r>
              <a:rPr lang="en-US" dirty="0" err="1" smtClean="0"/>
              <a:t>aggfunc</a:t>
            </a:r>
            <a:r>
              <a:rPr lang="en-US" sz="1200" b="0" i="0" kern="1200" dirty="0" smtClean="0">
                <a:solidFill>
                  <a:schemeClr val="tx1"/>
                </a:solidFill>
                <a:effectLst/>
                <a:latin typeface="+mn-lt"/>
                <a:ea typeface="+mn-ea"/>
                <a:cs typeface="+mn-cs"/>
              </a:rPr>
              <a:t>. The major difference on the surface is that </a:t>
            </a:r>
            <a:r>
              <a:rPr lang="en-US" dirty="0" smtClean="0"/>
              <a:t>crosstab</a:t>
            </a:r>
            <a:r>
              <a:rPr lang="en-US" sz="1200" b="0" i="0" kern="1200" dirty="0" smtClean="0">
                <a:solidFill>
                  <a:schemeClr val="tx1"/>
                </a:solidFill>
                <a:effectLst/>
                <a:latin typeface="+mn-lt"/>
                <a:ea typeface="+mn-ea"/>
                <a:cs typeface="+mn-cs"/>
              </a:rPr>
              <a:t> is a function and not a </a:t>
            </a:r>
            <a:r>
              <a:rPr lang="en-US" sz="1200" b="0" i="0" kern="1200" dirty="0" err="1" smtClean="0">
                <a:solidFill>
                  <a:schemeClr val="tx1"/>
                </a:solidFill>
                <a:effectLst/>
                <a:latin typeface="+mn-lt"/>
                <a:ea typeface="+mn-ea"/>
                <a:cs typeface="+mn-cs"/>
              </a:rPr>
              <a:t>DataFrame</a:t>
            </a:r>
            <a:r>
              <a:rPr lang="en-US" sz="1200" b="0" i="0" kern="1200" smtClean="0">
                <a:solidFill>
                  <a:schemeClr val="tx1"/>
                </a:solidFill>
                <a:effectLst/>
                <a:latin typeface="+mn-lt"/>
                <a:ea typeface="+mn-ea"/>
                <a:cs typeface="+mn-cs"/>
              </a:rPr>
              <a:t> method.</a:t>
            </a:r>
            <a:endParaRPr lang="en-US"/>
          </a:p>
        </p:txBody>
      </p:sp>
      <p:sp>
        <p:nvSpPr>
          <p:cNvPr id="4" name="Slide Number Placeholder 3"/>
          <p:cNvSpPr>
            <a:spLocks noGrp="1"/>
          </p:cNvSpPr>
          <p:nvPr>
            <p:ph type="sldNum" sz="quarter" idx="10"/>
          </p:nvPr>
        </p:nvSpPr>
        <p:spPr/>
        <p:txBody>
          <a:bodyPr/>
          <a:lstStyle/>
          <a:p>
            <a:fld id="{9D501247-8CED-43EF-A595-0AE808E1B1B2}" type="slidenum">
              <a:rPr lang="en-US" smtClean="0"/>
              <a:t>187</a:t>
            </a:fld>
            <a:endParaRPr lang="en-US"/>
          </a:p>
        </p:txBody>
      </p:sp>
    </p:spTree>
    <p:extLst>
      <p:ext uri="{BB962C8B-B14F-4D97-AF65-F5344CB8AC3E}">
        <p14:creationId xmlns:p14="http://schemas.microsoft.com/office/powerpoint/2010/main" val="27933571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2021-06-14</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510790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B731502-318C-41A0-83C4-487DB012C3B9}" type="datetimeFigureOut">
              <a:rPr lang="en-US" smtClean="0"/>
              <a:t>2021-06-14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A9A12-05CD-43BD-ABBC-BCF0AC033AB2}" type="slidenum">
              <a:rPr lang="en-US" smtClean="0"/>
              <a:t>‹#›</a:t>
            </a:fld>
            <a:endParaRPr lang="en-US"/>
          </a:p>
        </p:txBody>
      </p:sp>
    </p:spTree>
    <p:extLst>
      <p:ext uri="{BB962C8B-B14F-4D97-AF65-F5344CB8AC3E}">
        <p14:creationId xmlns:p14="http://schemas.microsoft.com/office/powerpoint/2010/main" val="320739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002428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772177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31339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718229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715428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247282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78603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4039341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134455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731502-318C-41A0-83C4-487DB012C3B9}"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A9A12-05CD-43BD-ABBC-BCF0AC033AB2}" type="slidenum">
              <a:rPr lang="en-US" smtClean="0"/>
              <a:t>‹#›</a:t>
            </a:fld>
            <a:endParaRPr lang="en-US"/>
          </a:p>
        </p:txBody>
      </p:sp>
      <p:pic>
        <p:nvPicPr>
          <p:cNvPr id="7" name="Picture 6"/>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363550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326056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020907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238825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175617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208310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480985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0544634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1787044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7353048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040659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9449256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5870184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8496959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7359046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1823278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6882384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2197639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8771449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9148911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8642005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696811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721694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0712613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2318246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9285104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1089457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0812002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8277550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8943817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8234154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9931667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513215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181612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9813092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0514496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3709868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6563324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1966271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4948520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7230887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0157520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6642743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563826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0960938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973584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1609678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1422749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1638919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6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6173246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6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4557583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6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5609783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6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0057779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2678835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968175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4636292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6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759621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smtClean="0"/>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B731502-318C-41A0-83C4-487DB012C3B9}"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A9A12-05CD-43BD-ABBC-BCF0AC033AB2}" type="slidenum">
              <a:rPr lang="en-US" smtClean="0"/>
              <a:t>‹#›</a:t>
            </a:fld>
            <a:endParaRPr lang="en-US"/>
          </a:p>
        </p:txBody>
      </p:sp>
    </p:spTree>
    <p:extLst>
      <p:ext uri="{BB962C8B-B14F-4D97-AF65-F5344CB8AC3E}">
        <p14:creationId xmlns:p14="http://schemas.microsoft.com/office/powerpoint/2010/main" val="2129872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B731502-318C-41A0-83C4-487DB012C3B9}" type="datetimeFigureOut">
              <a:rPr lang="en-US" smtClean="0"/>
              <a:t>2021-06-14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A9A12-05CD-43BD-ABBC-BCF0AC033AB2}" type="slidenum">
              <a:rPr lang="en-US" smtClean="0"/>
              <a:t>‹#›</a:t>
            </a:fld>
            <a:endParaRPr lang="en-US"/>
          </a:p>
        </p:txBody>
      </p:sp>
    </p:spTree>
    <p:extLst>
      <p:ext uri="{BB962C8B-B14F-4D97-AF65-F5344CB8AC3E}">
        <p14:creationId xmlns:p14="http://schemas.microsoft.com/office/powerpoint/2010/main" val="23068779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7118015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2021-06-14</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1092602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2021-06-14</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1869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797654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B731502-318C-41A0-83C4-487DB012C3B9}" type="datetimeFigureOut">
              <a:rPr lang="en-US" smtClean="0"/>
              <a:t>2021-06-14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A9A12-05CD-43BD-ABBC-BCF0AC033AB2}" type="slidenum">
              <a:rPr lang="en-US" smtClean="0"/>
              <a:t>‹#›</a:t>
            </a:fld>
            <a:endParaRPr lang="en-US"/>
          </a:p>
        </p:txBody>
      </p:sp>
    </p:spTree>
    <p:extLst>
      <p:ext uri="{BB962C8B-B14F-4D97-AF65-F5344CB8AC3E}">
        <p14:creationId xmlns:p14="http://schemas.microsoft.com/office/powerpoint/2010/main" val="271173216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2021-06-14</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userDrawn="1"/>
        </p:nvPicPr>
        <p:blipFill>
          <a:blip r:embed="rId75"/>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730060361"/>
      </p:ext>
    </p:extLst>
  </p:cSld>
  <p:clrMap bg1="dk1" tx1="lt1" bg2="dk2" tx2="lt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 id="2147484566" r:id="rId15"/>
    <p:sldLayoutId id="2147484567" r:id="rId16"/>
    <p:sldLayoutId id="2147484568" r:id="rId17"/>
    <p:sldLayoutId id="2147484569" r:id="rId18"/>
    <p:sldLayoutId id="2147484570" r:id="rId19"/>
    <p:sldLayoutId id="2147484571" r:id="rId20"/>
    <p:sldLayoutId id="2147484572" r:id="rId21"/>
    <p:sldLayoutId id="2147484573" r:id="rId22"/>
    <p:sldLayoutId id="2147484574" r:id="rId23"/>
    <p:sldLayoutId id="2147484575" r:id="rId24"/>
    <p:sldLayoutId id="2147484576" r:id="rId25"/>
    <p:sldLayoutId id="2147484577" r:id="rId26"/>
    <p:sldLayoutId id="2147484578" r:id="rId27"/>
    <p:sldLayoutId id="2147484579" r:id="rId28"/>
    <p:sldLayoutId id="2147484580" r:id="rId29"/>
    <p:sldLayoutId id="2147484581" r:id="rId30"/>
    <p:sldLayoutId id="2147484582" r:id="rId31"/>
    <p:sldLayoutId id="2147484583" r:id="rId32"/>
    <p:sldLayoutId id="2147484584" r:id="rId33"/>
    <p:sldLayoutId id="2147484585" r:id="rId34"/>
    <p:sldLayoutId id="2147484586" r:id="rId35"/>
    <p:sldLayoutId id="2147484587" r:id="rId36"/>
    <p:sldLayoutId id="2147484588" r:id="rId37"/>
    <p:sldLayoutId id="2147484589" r:id="rId38"/>
    <p:sldLayoutId id="2147484590" r:id="rId39"/>
    <p:sldLayoutId id="2147484591" r:id="rId40"/>
    <p:sldLayoutId id="2147484592" r:id="rId41"/>
    <p:sldLayoutId id="2147484593" r:id="rId42"/>
    <p:sldLayoutId id="2147484594" r:id="rId43"/>
    <p:sldLayoutId id="2147484595" r:id="rId44"/>
    <p:sldLayoutId id="2147484596" r:id="rId45"/>
    <p:sldLayoutId id="2147484597" r:id="rId46"/>
    <p:sldLayoutId id="2147484598" r:id="rId47"/>
    <p:sldLayoutId id="2147484599" r:id="rId48"/>
    <p:sldLayoutId id="2147484600" r:id="rId49"/>
    <p:sldLayoutId id="2147484601" r:id="rId50"/>
    <p:sldLayoutId id="2147484602" r:id="rId51"/>
    <p:sldLayoutId id="2147484603" r:id="rId52"/>
    <p:sldLayoutId id="2147484604" r:id="rId53"/>
    <p:sldLayoutId id="2147484605" r:id="rId54"/>
    <p:sldLayoutId id="2147484606" r:id="rId55"/>
    <p:sldLayoutId id="2147484607" r:id="rId56"/>
    <p:sldLayoutId id="2147484608" r:id="rId57"/>
    <p:sldLayoutId id="2147484609" r:id="rId58"/>
    <p:sldLayoutId id="2147484610" r:id="rId59"/>
    <p:sldLayoutId id="2147484611" r:id="rId60"/>
    <p:sldLayoutId id="2147484612" r:id="rId61"/>
    <p:sldLayoutId id="2147484613" r:id="rId62"/>
    <p:sldLayoutId id="2147484614" r:id="rId63"/>
    <p:sldLayoutId id="2147484615" r:id="rId64"/>
    <p:sldLayoutId id="2147484616" r:id="rId65"/>
    <p:sldLayoutId id="2147484617" r:id="rId66"/>
    <p:sldLayoutId id="2147484618" r:id="rId67"/>
    <p:sldLayoutId id="2147484619" r:id="rId68"/>
    <p:sldLayoutId id="2147484620" r:id="rId69"/>
    <p:sldLayoutId id="2147484621" r:id="rId70"/>
    <p:sldLayoutId id="2147484622" r:id="rId71"/>
    <p:sldLayoutId id="2147484623" r:id="rId72"/>
    <p:sldLayoutId id="2147484481" r:id="rId73"/>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2021-06-14</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832608123"/>
      </p:ext>
    </p:extLst>
  </p:cSld>
  <p:clrMap bg1="dk1" tx1="lt1" bg2="dk2" tx2="lt2" accent1="accent1" accent2="accent2" accent3="accent3" accent4="accent4" accent5="accent5" accent6="accent6" hlink="hlink" folHlink="folHlink"/>
  <p:sldLayoutIdLst>
    <p:sldLayoutId id="2147484550" r:id="rId1"/>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2021-06-14</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287231548"/>
      </p:ext>
    </p:extLst>
  </p:cSld>
  <p:clrMap bg1="dk1" tx1="lt1" bg2="dk2" tx2="lt2" accent1="accent1" accent2="accent2" accent3="accent3" accent4="accent4" accent5="accent5" accent6="accent6" hlink="hlink" folHlink="folHlink"/>
  <p:sldLayoutIdLst>
    <p:sldLayoutId id="2147484548" r:id="rId1"/>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6.xml"/><Relationship Id="rId1" Type="http://schemas.openxmlformats.org/officeDocument/2006/relationships/slideLayout" Target="../slideLayouts/slideLayout28.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10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9.xml"/></Relationships>
</file>

<file path=ppt/slides/_rels/slide10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0.xml"/></Relationships>
</file>

<file path=ppt/slides/_rels/slide10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7.xml"/><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9.xml"/><Relationship Id="rId1" Type="http://schemas.openxmlformats.org/officeDocument/2006/relationships/slideLayout" Target="../slideLayouts/slideLayout33.xml"/></Relationships>
</file>

<file path=ppt/slides/_rels/slide10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5.xml"/></Relationships>
</file>

<file path=ppt/slides/_rels/slide111.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36.xml"/></Relationships>
</file>

<file path=ppt/slides/_rels/slide11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7.xml"/></Relationships>
</file>

<file path=ppt/slides/_rels/slide11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8.xml"/></Relationships>
</file>

<file path=ppt/slides/_rels/slide11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39.xml"/></Relationships>
</file>

<file path=ppt/slides/_rels/slide11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0.xml"/></Relationships>
</file>

<file path=ppt/slides/_rels/slide11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41.xml"/></Relationships>
</file>

<file path=ppt/slides/_rels/slide11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2.png"/><Relationship Id="rId1" Type="http://schemas.openxmlformats.org/officeDocument/2006/relationships/slideLayout" Target="../slideLayouts/slideLayout42.xml"/></Relationships>
</file>

<file path=ppt/slides/_rels/slide11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43.xml"/></Relationships>
</file>

<file path=ppt/slides/_rels/slide11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2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1.xml"/><Relationship Id="rId1" Type="http://schemas.openxmlformats.org/officeDocument/2006/relationships/slideLayout" Target="../slideLayouts/slideLayout45.xml"/></Relationships>
</file>

<file path=ppt/slides/_rels/slide12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46.xml"/></Relationships>
</file>

<file path=ppt/slides/_rels/slide12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47.xml"/></Relationships>
</file>

<file path=ppt/slides/_rels/slide12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8.xml"/></Relationships>
</file>

<file path=ppt/slides/_rels/slide12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9.xml"/></Relationships>
</file>

<file path=ppt/slides/_rels/slide12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50.xml"/></Relationships>
</file>

<file path=ppt/slides/_rels/slide12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51.xml"/></Relationships>
</file>

<file path=ppt/slides/_rels/slide12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52.xml"/></Relationships>
</file>

<file path=ppt/slides/_rels/slide12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53.xml"/></Relationships>
</file>

<file path=ppt/slides/_rels/slide12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62.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3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5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57.xml"/></Relationships>
</file>

<file path=ppt/slides/_rels/slide13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58.xml"/></Relationships>
</file>

<file path=ppt/slides/_rels/slide13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59.xml"/></Relationships>
</file>

<file path=ppt/slides/_rels/slide13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60.xml"/></Relationships>
</file>

<file path=ppt/slides/_rels/slide13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63.xml"/><Relationship Id="rId1" Type="http://schemas.openxmlformats.org/officeDocument/2006/relationships/slideLayout" Target="../slideLayouts/slideLayout61.xml"/></Relationships>
</file>

<file path=ppt/slides/_rels/slide13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4.xml"/><Relationship Id="rId1" Type="http://schemas.openxmlformats.org/officeDocument/2006/relationships/slideLayout" Target="../slideLayouts/slideLayout62.xml"/></Relationships>
</file>

<file path=ppt/slides/_rels/slide13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5.xml"/><Relationship Id="rId1" Type="http://schemas.openxmlformats.org/officeDocument/2006/relationships/slideLayout" Target="../slideLayouts/slideLayout63.xml"/><Relationship Id="rId4" Type="http://schemas.openxmlformats.org/officeDocument/2006/relationships/image" Target="../media/image196.png"/></Relationships>
</file>

<file path=ppt/slides/_rels/slide13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6.xml"/><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67.xml"/><Relationship Id="rId1" Type="http://schemas.openxmlformats.org/officeDocument/2006/relationships/slideLayout" Target="../slideLayouts/slideLayout65.xml"/><Relationship Id="rId4" Type="http://schemas.openxmlformats.org/officeDocument/2006/relationships/image" Target="../media/image199.png"/></Relationships>
</file>

<file path=ppt/slides/_rels/slide14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66.xml"/></Relationships>
</file>

<file path=ppt/slides/_rels/slide14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8.xml"/><Relationship Id="rId1" Type="http://schemas.openxmlformats.org/officeDocument/2006/relationships/slideLayout" Target="../slideLayouts/slideLayout67.xml"/></Relationships>
</file>

<file path=ppt/slides/_rels/slide14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69.xml"/><Relationship Id="rId1" Type="http://schemas.openxmlformats.org/officeDocument/2006/relationships/slideLayout" Target="../slideLayouts/slideLayout68.xml"/></Relationships>
</file>

<file path=ppt/slides/_rels/slide14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69.xml"/></Relationships>
</file>

<file path=ppt/slides/_rels/slide14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0.xml"/></Relationships>
</file>

<file path=ppt/slides/_rels/slide14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70.xml"/><Relationship Id="rId1" Type="http://schemas.openxmlformats.org/officeDocument/2006/relationships/slideLayout" Target="../slideLayouts/slideLayout7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52.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4.xml"/><Relationship Id="rId1" Type="http://schemas.openxmlformats.org/officeDocument/2006/relationships/slideLayout" Target="../slideLayouts/slideLayout72.xml"/></Relationships>
</file>

<file path=ppt/slides/_rels/slide154.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215.jpeg"/></Relationships>
</file>

<file path=ppt/slides/_rels/slide15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15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5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15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26.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16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26.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29.jpeg"/></Relationships>
</file>

<file path=ppt/slides/_rels/slide167.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17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35.png"/><Relationship Id="rId4" Type="http://schemas.openxmlformats.org/officeDocument/2006/relationships/image" Target="../media/image234.png"/></Relationships>
</file>

<file path=ppt/slides/_rels/slide17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175.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176.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39.png"/><Relationship Id="rId7" Type="http://schemas.openxmlformats.org/officeDocument/2006/relationships/image" Target="../media/image24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17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17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17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181.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182.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96.xml"/><Relationship Id="rId1" Type="http://schemas.openxmlformats.org/officeDocument/2006/relationships/slideLayout" Target="../slideLayouts/slideLayout10.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183.xml.rels><?xml version="1.0" encoding="UTF-8" standalone="yes"?>
<Relationships xmlns="http://schemas.openxmlformats.org/package/2006/relationships"><Relationship Id="rId2" Type="http://schemas.openxmlformats.org/officeDocument/2006/relationships/image" Target="../media/image257.jpe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9.png"/></Relationships>
</file>

<file path=ppt/slides/_rels/slide18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 Id="rId5" Type="http://schemas.openxmlformats.org/officeDocument/2006/relationships/image" Target="../media/image259.png"/><Relationship Id="rId4" Type="http://schemas.openxmlformats.org/officeDocument/2006/relationships/image" Target="../media/image260.png"/></Relationships>
</file>

<file path=ppt/slides/_rels/slide187.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88.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6.png"/><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91.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193.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271.png"/><Relationship Id="rId4" Type="http://schemas.openxmlformats.org/officeDocument/2006/relationships/image" Target="../media/image270.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72.gif"/><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274.png"/></Relationships>
</file>

<file path=ppt/slides/_rels/slide19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76.png"/></Relationships>
</file>

<file path=ppt/slides/_rels/slide198.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99.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279.png"/><Relationship Id="rId4" Type="http://schemas.openxmlformats.org/officeDocument/2006/relationships/image" Target="../media/image278.png"/></Relationships>
</file>

<file path=ppt/slides/_rels/slide2.xml.rels><?xml version="1.0" encoding="UTF-8" standalone="yes"?>
<Relationships xmlns="http://schemas.openxmlformats.org/package/2006/relationships"><Relationship Id="rId3" Type="http://schemas.openxmlformats.org/officeDocument/2006/relationships/hyperlink" Target="https://join.slack.com/t/egypt-fwd-june/shared_invite/zt-qmsc20kz-V1sl~e7wbK7WUt3B2dJhtQ"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github.com/santarabantoosoo/Data-Analyst-ND-presentations" TargetMode="External"/><Relationship Id="rId5" Type="http://schemas.openxmlformats.org/officeDocument/2006/relationships/hyperlink" Target="https://github.com/santarabantoosoo/Data-Analysis-NanoDegree" TargetMode="External"/><Relationship Id="rId4" Type="http://schemas.openxmlformats.org/officeDocument/2006/relationships/hyperlink" Target="mailto:fwd-support@udacity.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0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10.xml"/><Relationship Id="rId5" Type="http://schemas.openxmlformats.org/officeDocument/2006/relationships/image" Target="../media/image283.png"/><Relationship Id="rId4" Type="http://schemas.openxmlformats.org/officeDocument/2006/relationships/image" Target="../media/image282.png"/></Relationships>
</file>

<file path=ppt/slides/_rels/slide20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07.xml"/><Relationship Id="rId1" Type="http://schemas.openxmlformats.org/officeDocument/2006/relationships/slideLayout" Target="../slideLayouts/slideLayout10.xml"/><Relationship Id="rId4" Type="http://schemas.openxmlformats.org/officeDocument/2006/relationships/image" Target="../media/image278.png"/></Relationships>
</file>

<file path=ppt/slides/_rels/slide202.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86.png"/><Relationship Id="rId7" Type="http://schemas.openxmlformats.org/officeDocument/2006/relationships/image" Target="../media/image288.png"/><Relationship Id="rId2" Type="http://schemas.openxmlformats.org/officeDocument/2006/relationships/notesSlide" Target="../notesSlides/notesSlide108.xml"/><Relationship Id="rId1" Type="http://schemas.openxmlformats.org/officeDocument/2006/relationships/slideLayout" Target="../slideLayouts/slideLayout9.xml"/><Relationship Id="rId6" Type="http://schemas.openxmlformats.org/officeDocument/2006/relationships/image" Target="../media/image278.png"/><Relationship Id="rId5" Type="http://schemas.openxmlformats.org/officeDocument/2006/relationships/image" Target="../media/image279.png"/><Relationship Id="rId4" Type="http://schemas.openxmlformats.org/officeDocument/2006/relationships/image" Target="../media/image287.png"/></Relationships>
</file>

<file path=ppt/slides/_rels/slide20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205.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20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9.xml"/><Relationship Id="rId4" Type="http://schemas.openxmlformats.org/officeDocument/2006/relationships/image" Target="../media/image292.png"/></Relationships>
</file>

<file path=ppt/slides/_rels/slide20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0.png"/><Relationship Id="rId1" Type="http://schemas.openxmlformats.org/officeDocument/2006/relationships/slideLayout" Target="../slideLayouts/slideLayout9.xml"/><Relationship Id="rId5" Type="http://schemas.openxmlformats.org/officeDocument/2006/relationships/image" Target="../media/image291.png"/><Relationship Id="rId4" Type="http://schemas.openxmlformats.org/officeDocument/2006/relationships/image" Target="../media/image293.png"/></Relationships>
</file>

<file path=ppt/slides/_rels/slide20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11.xml"/><Relationship Id="rId1" Type="http://schemas.openxmlformats.org/officeDocument/2006/relationships/slideLayout" Target="../slideLayouts/slideLayout9.xml"/><Relationship Id="rId5" Type="http://schemas.openxmlformats.org/officeDocument/2006/relationships/image" Target="../media/image295.png"/><Relationship Id="rId4" Type="http://schemas.openxmlformats.org/officeDocument/2006/relationships/image" Target="../media/image294.png"/></Relationships>
</file>

<file path=ppt/slides/_rels/slide209.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0.png"/><Relationship Id="rId1" Type="http://schemas.openxmlformats.org/officeDocument/2006/relationships/slideLayout" Target="../slideLayouts/slideLayout9.xml"/><Relationship Id="rId5" Type="http://schemas.openxmlformats.org/officeDocument/2006/relationships/image" Target="../media/image296.png"/><Relationship Id="rId4" Type="http://schemas.openxmlformats.org/officeDocument/2006/relationships/image" Target="../media/image295.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eg"/></Relationships>
</file>

<file path=ppt/slides/_rels/slide210.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112.xml"/><Relationship Id="rId1" Type="http://schemas.openxmlformats.org/officeDocument/2006/relationships/slideLayout" Target="../slideLayouts/slideLayout9.xml"/><Relationship Id="rId4" Type="http://schemas.openxmlformats.org/officeDocument/2006/relationships/image" Target="../media/image297.png"/></Relationships>
</file>

<file path=ppt/slides/_rels/slide211.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9.xml"/><Relationship Id="rId4" Type="http://schemas.openxmlformats.org/officeDocument/2006/relationships/image" Target="../media/image290.png"/></Relationships>
</file>

<file path=ppt/slides/_rels/slide21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89.png"/><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113.xml"/><Relationship Id="rId1" Type="http://schemas.openxmlformats.org/officeDocument/2006/relationships/slideLayout" Target="../slideLayouts/slideLayout9.xml"/><Relationship Id="rId5" Type="http://schemas.openxmlformats.org/officeDocument/2006/relationships/image" Target="../media/image303.png"/><Relationship Id="rId4" Type="http://schemas.openxmlformats.org/officeDocument/2006/relationships/image" Target="../media/image302.png"/></Relationships>
</file>

<file path=ppt/slides/_rels/slide214.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215.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15.png"/><Relationship Id="rId3" Type="http://schemas.openxmlformats.org/officeDocument/2006/relationships/image" Target="../media/image305.png"/><Relationship Id="rId7" Type="http://schemas.openxmlformats.org/officeDocument/2006/relationships/image" Target="../media/image309.png"/><Relationship Id="rId12" Type="http://schemas.openxmlformats.org/officeDocument/2006/relationships/image" Target="../media/image314.png"/><Relationship Id="rId2" Type="http://schemas.openxmlformats.org/officeDocument/2006/relationships/notesSlide" Target="../notesSlides/notesSlide115.xml"/><Relationship Id="rId1" Type="http://schemas.openxmlformats.org/officeDocument/2006/relationships/slideLayout" Target="../slideLayouts/slideLayout9.xml"/><Relationship Id="rId6" Type="http://schemas.openxmlformats.org/officeDocument/2006/relationships/image" Target="../media/image308.png"/><Relationship Id="rId11" Type="http://schemas.openxmlformats.org/officeDocument/2006/relationships/image" Target="../media/image313.png"/><Relationship Id="rId5" Type="http://schemas.openxmlformats.org/officeDocument/2006/relationships/image" Target="../media/image307.png"/><Relationship Id="rId10" Type="http://schemas.openxmlformats.org/officeDocument/2006/relationships/image" Target="../media/image312.png"/><Relationship Id="rId4" Type="http://schemas.openxmlformats.org/officeDocument/2006/relationships/image" Target="../media/image306.png"/><Relationship Id="rId9" Type="http://schemas.openxmlformats.org/officeDocument/2006/relationships/image" Target="../media/image311.png"/><Relationship Id="rId14" Type="http://schemas.openxmlformats.org/officeDocument/2006/relationships/image" Target="../media/image316.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218.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8.png"/></Relationships>
</file>

<file path=ppt/slides/_rels/slide219.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322.png"/><Relationship Id="rId4" Type="http://schemas.openxmlformats.org/officeDocument/2006/relationships/image" Target="../media/image318.png"/></Relationships>
</file>

<file path=ppt/slides/_rels/slide221.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hyperlink" Target="https://pandas.pydata.org/pandas-docs/stable/reference/api/pandas.DataFrame.plot.html" TargetMode="Externa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226.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28.png"/><Relationship Id="rId4" Type="http://schemas.openxmlformats.org/officeDocument/2006/relationships/image" Target="../media/image319.png"/></Relationships>
</file>

<file path=ppt/slides/_rels/slide227.xml.rels><?xml version="1.0" encoding="UTF-8" standalone="yes"?>
<Relationships xmlns="http://schemas.openxmlformats.org/package/2006/relationships"><Relationship Id="rId3" Type="http://schemas.openxmlformats.org/officeDocument/2006/relationships/image" Target="../media/image327.png"/><Relationship Id="rId7" Type="http://schemas.openxmlformats.org/officeDocument/2006/relationships/image" Target="../media/image329.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28.png"/><Relationship Id="rId4" Type="http://schemas.openxmlformats.org/officeDocument/2006/relationships/image" Target="../media/image319.png"/></Relationships>
</file>

<file path=ppt/slides/_rels/slide228.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0.png"/><Relationship Id="rId1" Type="http://schemas.openxmlformats.org/officeDocument/2006/relationships/slideLayout" Target="../slideLayouts/slideLayout2.xml"/><Relationship Id="rId4" Type="http://schemas.openxmlformats.org/officeDocument/2006/relationships/image" Target="../media/image328.png"/></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32.png"/><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231.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336.jpe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339.png"/></Relationships>
</file>

<file path=ppt/slides/_rels/slide236.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341.png"/></Relationships>
</file>

<file path=ppt/slides/_rels/slide238.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343.png"/><Relationship Id="rId4" Type="http://schemas.openxmlformats.org/officeDocument/2006/relationships/image" Target="../media/image323.png"/></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hyperlink" Target="https://neptune.ai/blog/pandas-plot-deep-dive-into-plotting-directly-with-pandas?utm_source=datacamp&amp;utm_medium=post&amp;utm_campaign=blog-pandas-plot-deep-dive-into-plotting-directly-with-pandas" TargetMode="External"/><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345.png"/></Relationships>
</file>

<file path=ppt/slides/_rels/slide242.xml.rels><?xml version="1.0" encoding="UTF-8" standalone="yes"?>
<Relationships xmlns="http://schemas.openxmlformats.org/package/2006/relationships"><Relationship Id="rId3" Type="http://schemas.openxmlformats.org/officeDocument/2006/relationships/image" Target="../media/image346.jpe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8" Type="http://schemas.openxmlformats.org/officeDocument/2006/relationships/hyperlink" Target="https://homl.info/9" TargetMode="External"/><Relationship Id="rId3" Type="http://schemas.openxmlformats.org/officeDocument/2006/relationships/hyperlink" Target="https://www.kaggle.com/datasets" TargetMode="External"/><Relationship Id="rId7" Type="http://schemas.openxmlformats.org/officeDocument/2006/relationships/hyperlink" Target="http://quandl.com/" TargetMode="External"/><Relationship Id="rId2" Type="http://schemas.openxmlformats.org/officeDocument/2006/relationships/hyperlink" Target="http://archive.ics.uci.edu/ml/" TargetMode="External"/><Relationship Id="rId1" Type="http://schemas.openxmlformats.org/officeDocument/2006/relationships/slideLayout" Target="../slideLayouts/slideLayout2.xml"/><Relationship Id="rId6" Type="http://schemas.openxmlformats.org/officeDocument/2006/relationships/hyperlink" Target="http://opendatamonitor.eu/" TargetMode="External"/><Relationship Id="rId5" Type="http://schemas.openxmlformats.org/officeDocument/2006/relationships/hyperlink" Target="http://dataportals.org/" TargetMode="External"/><Relationship Id="rId10" Type="http://schemas.openxmlformats.org/officeDocument/2006/relationships/hyperlink" Target="https://www.reddit.com/r/datasets" TargetMode="External"/><Relationship Id="rId4" Type="http://schemas.openxmlformats.org/officeDocument/2006/relationships/hyperlink" Target="https://registry.opendata.aws/" TargetMode="External"/><Relationship Id="rId9" Type="http://schemas.openxmlformats.org/officeDocument/2006/relationships/hyperlink" Target="https://homl.info/10" TargetMode="External"/></Relationships>
</file>

<file path=ppt/slides/_rels/slide244.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hyperlink" Target="https://jakevdp.github.io/blog/2017/12/05/installing-python-packages-from-jupyter/#How-to-use-Pip-from-the-Jupyter-Notebook" TargetMode="External"/><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86.jpe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jpeg"/></Relationships>
</file>

<file path=ppt/slides/_rels/slide5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9.xml"/><Relationship Id="rId4" Type="http://schemas.openxmlformats.org/officeDocument/2006/relationships/image" Target="../media/image117.png"/></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7.xml"/><Relationship Id="rId1" Type="http://schemas.openxmlformats.org/officeDocument/2006/relationships/slideLayout" Target="../slideLayouts/slideLayout10.xml"/><Relationship Id="rId5" Type="http://schemas.openxmlformats.org/officeDocument/2006/relationships/image" Target="../media/image121.png"/><Relationship Id="rId4" Type="http://schemas.openxmlformats.org/officeDocument/2006/relationships/image" Target="../media/image120.png"/></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124.png"/></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0.xml"/><Relationship Id="rId1" Type="http://schemas.openxmlformats.org/officeDocument/2006/relationships/slideLayout" Target="../slideLayouts/slideLayout10.xml"/><Relationship Id="rId5" Type="http://schemas.openxmlformats.org/officeDocument/2006/relationships/image" Target="../media/image126.png"/><Relationship Id="rId4" Type="http://schemas.openxmlformats.org/officeDocument/2006/relationships/image" Target="../media/image123.png"/></Relationships>
</file>

<file path=ppt/slides/_rels/slide8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0.xml"/><Relationship Id="rId4" Type="http://schemas.openxmlformats.org/officeDocument/2006/relationships/image" Target="../media/image129.png"/></Relationships>
</file>

<file path=ppt/slides/_rels/slide83.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8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135.png"/></Relationships>
</file>

<file path=ppt/slides/_rels/slide8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138.png"/></Relationships>
</file>

<file path=ppt/slides/_rels/slide8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2.png"/><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7.png"/><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effectLst/>
              </a:rPr>
              <a:t>Data Analyst Nanodegree</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sz="3200" b="1" dirty="0" smtClean="0"/>
              <a:t>Session 1 </a:t>
            </a:r>
          </a:p>
          <a:p>
            <a:pPr marL="0" indent="0">
              <a:buNone/>
            </a:pPr>
            <a:endParaRPr lang="en-US" sz="3200" b="1" dirty="0" smtClean="0"/>
          </a:p>
          <a:p>
            <a:pPr marL="0" indent="0">
              <a:buNone/>
            </a:pPr>
            <a:r>
              <a:rPr lang="en-US" b="1" dirty="0" smtClean="0"/>
              <a:t>Conducted by:  Hamza</a:t>
            </a:r>
            <a:endParaRPr lang="en-US" b="1" dirty="0"/>
          </a:p>
        </p:txBody>
      </p:sp>
    </p:spTree>
    <p:extLst>
      <p:ext uri="{BB962C8B-B14F-4D97-AF65-F5344CB8AC3E}">
        <p14:creationId xmlns:p14="http://schemas.microsoft.com/office/powerpoint/2010/main" val="41092145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3046959" y="4959336"/>
            <a:ext cx="6096000" cy="646331"/>
          </a:xfrm>
          <a:prstGeom prst="rect">
            <a:avLst/>
          </a:prstGeom>
        </p:spPr>
        <p:txBody>
          <a:bodyPr>
            <a:spAutoFit/>
          </a:bodyPr>
          <a:lstStyle/>
          <a:p>
            <a:r>
              <a:rPr lang="en-US" dirty="0" smtClean="0"/>
              <a:t>https</a:t>
            </a:r>
            <a:r>
              <a:rPr lang="en-US" dirty="0"/>
              <a:t>://docs.microsoft.com/en-us/visualstudio/subscriptions/vs-datacamp</a:t>
            </a:r>
          </a:p>
        </p:txBody>
      </p:sp>
      <p:pic>
        <p:nvPicPr>
          <p:cNvPr id="6" name="Picture 5"/>
          <p:cNvPicPr>
            <a:picLocks noChangeAspect="1"/>
          </p:cNvPicPr>
          <p:nvPr/>
        </p:nvPicPr>
        <p:blipFill>
          <a:blip r:embed="rId3"/>
          <a:stretch>
            <a:fillRect/>
          </a:stretch>
        </p:blipFill>
        <p:spPr>
          <a:xfrm>
            <a:off x="7862363" y="2356080"/>
            <a:ext cx="3124636" cy="1991003"/>
          </a:xfrm>
          <a:prstGeom prst="rect">
            <a:avLst/>
          </a:prstGeom>
        </p:spPr>
      </p:pic>
      <p:pic>
        <p:nvPicPr>
          <p:cNvPr id="7" name="Picture 6"/>
          <p:cNvPicPr>
            <a:picLocks noChangeAspect="1"/>
          </p:cNvPicPr>
          <p:nvPr/>
        </p:nvPicPr>
        <p:blipFill>
          <a:blip r:embed="rId4"/>
          <a:stretch>
            <a:fillRect/>
          </a:stretch>
        </p:blipFill>
        <p:spPr>
          <a:xfrm>
            <a:off x="862641" y="2749084"/>
            <a:ext cx="5818519" cy="1365716"/>
          </a:xfrm>
          <a:prstGeom prst="rect">
            <a:avLst/>
          </a:prstGeom>
        </p:spPr>
      </p:pic>
    </p:spTree>
    <p:extLst>
      <p:ext uri="{BB962C8B-B14F-4D97-AF65-F5344CB8AC3E}">
        <p14:creationId xmlns:p14="http://schemas.microsoft.com/office/powerpoint/2010/main" val="340347551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431585" y="2821828"/>
            <a:ext cx="3143689" cy="1952898"/>
          </a:xfrm>
          <a:prstGeom prst="rect">
            <a:avLst/>
          </a:prstGeom>
        </p:spPr>
      </p:pic>
    </p:spTree>
    <p:extLst>
      <p:ext uri="{BB962C8B-B14F-4D97-AF65-F5344CB8AC3E}">
        <p14:creationId xmlns:p14="http://schemas.microsoft.com/office/powerpoint/2010/main" val="3837228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3037007" y="2582561"/>
            <a:ext cx="6115904" cy="2572109"/>
          </a:xfrm>
          <a:prstGeom prst="rect">
            <a:avLst/>
          </a:prstGeom>
        </p:spPr>
      </p:pic>
    </p:spTree>
    <p:extLst>
      <p:ext uri="{BB962C8B-B14F-4D97-AF65-F5344CB8AC3E}">
        <p14:creationId xmlns:p14="http://schemas.microsoft.com/office/powerpoint/2010/main" val="3582204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String methods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607343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list methods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562708" y="2011680"/>
            <a:ext cx="9710798" cy="1256598"/>
          </a:xfrm>
          <a:prstGeom prst="rect">
            <a:avLst/>
          </a:prstGeom>
        </p:spPr>
      </p:pic>
      <p:pic>
        <p:nvPicPr>
          <p:cNvPr id="6" name="Picture 5"/>
          <p:cNvPicPr>
            <a:picLocks noChangeAspect="1"/>
          </p:cNvPicPr>
          <p:nvPr/>
        </p:nvPicPr>
        <p:blipFill>
          <a:blip r:embed="rId4"/>
          <a:stretch>
            <a:fillRect/>
          </a:stretch>
        </p:blipFill>
        <p:spPr>
          <a:xfrm>
            <a:off x="974999" y="3890931"/>
            <a:ext cx="4184161" cy="610731"/>
          </a:xfrm>
          <a:prstGeom prst="rect">
            <a:avLst/>
          </a:prstGeom>
        </p:spPr>
      </p:pic>
      <p:pic>
        <p:nvPicPr>
          <p:cNvPr id="7" name="Picture 6"/>
          <p:cNvPicPr>
            <a:picLocks noChangeAspect="1"/>
          </p:cNvPicPr>
          <p:nvPr/>
        </p:nvPicPr>
        <p:blipFill>
          <a:blip r:embed="rId5"/>
          <a:stretch>
            <a:fillRect/>
          </a:stretch>
        </p:blipFill>
        <p:spPr>
          <a:xfrm>
            <a:off x="974999" y="4881393"/>
            <a:ext cx="1908878" cy="552253"/>
          </a:xfrm>
          <a:prstGeom prst="rect">
            <a:avLst/>
          </a:prstGeom>
        </p:spPr>
      </p:pic>
      <p:pic>
        <p:nvPicPr>
          <p:cNvPr id="8" name="Picture 7"/>
          <p:cNvPicPr>
            <a:picLocks noChangeAspect="1"/>
          </p:cNvPicPr>
          <p:nvPr/>
        </p:nvPicPr>
        <p:blipFill>
          <a:blip r:embed="rId6"/>
          <a:stretch>
            <a:fillRect/>
          </a:stretch>
        </p:blipFill>
        <p:spPr>
          <a:xfrm>
            <a:off x="974999" y="5813377"/>
            <a:ext cx="1785786" cy="548555"/>
          </a:xfrm>
          <a:prstGeom prst="rect">
            <a:avLst/>
          </a:prstGeom>
        </p:spPr>
      </p:pic>
    </p:spTree>
    <p:extLst>
      <p:ext uri="{BB962C8B-B14F-4D97-AF65-F5344CB8AC3E}">
        <p14:creationId xmlns:p14="http://schemas.microsoft.com/office/powerpoint/2010/main" val="1268783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methods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067432" y="2672998"/>
            <a:ext cx="3238952" cy="3305636"/>
          </a:xfrm>
          <a:prstGeom prst="rect">
            <a:avLst/>
          </a:prstGeom>
        </p:spPr>
      </p:pic>
    </p:spTree>
    <p:extLst>
      <p:ext uri="{BB962C8B-B14F-4D97-AF65-F5344CB8AC3E}">
        <p14:creationId xmlns:p14="http://schemas.microsoft.com/office/powerpoint/2010/main" val="3308955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443107" y="2381008"/>
            <a:ext cx="6039693" cy="3467584"/>
          </a:xfrm>
          <a:prstGeom prst="rect">
            <a:avLst/>
          </a:prstGeom>
        </p:spPr>
      </p:pic>
    </p:spTree>
    <p:extLst>
      <p:ext uri="{BB962C8B-B14F-4D97-AF65-F5344CB8AC3E}">
        <p14:creationId xmlns:p14="http://schemas.microsoft.com/office/powerpoint/2010/main" val="1761500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reverse the list?</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2672862" y="3016009"/>
            <a:ext cx="4906342" cy="2494986"/>
          </a:xfrm>
          <a:prstGeom prst="rect">
            <a:avLst/>
          </a:prstGeom>
        </p:spPr>
      </p:pic>
    </p:spTree>
    <p:extLst>
      <p:ext uri="{BB962C8B-B14F-4D97-AF65-F5344CB8AC3E}">
        <p14:creationId xmlns:p14="http://schemas.microsoft.com/office/powerpoint/2010/main" val="215700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2798849" y="2283546"/>
            <a:ext cx="6592220" cy="3934374"/>
          </a:xfrm>
          <a:prstGeom prst="rect">
            <a:avLst/>
          </a:prstGeom>
        </p:spPr>
      </p:pic>
    </p:spTree>
    <p:extLst>
      <p:ext uri="{BB962C8B-B14F-4D97-AF65-F5344CB8AC3E}">
        <p14:creationId xmlns:p14="http://schemas.microsoft.com/office/powerpoint/2010/main" val="1174104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2634351" y="2166993"/>
            <a:ext cx="5868219" cy="4458322"/>
          </a:xfrm>
          <a:prstGeom prst="rect">
            <a:avLst/>
          </a:prstGeom>
        </p:spPr>
      </p:pic>
    </p:spTree>
    <p:extLst>
      <p:ext uri="{BB962C8B-B14F-4D97-AF65-F5344CB8AC3E}">
        <p14:creationId xmlns:p14="http://schemas.microsoft.com/office/powerpoint/2010/main" val="2972046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611678" y="2520196"/>
            <a:ext cx="6947627" cy="3697724"/>
          </a:xfrm>
          <a:prstGeom prst="rect">
            <a:avLst/>
          </a:prstGeom>
        </p:spPr>
      </p:pic>
    </p:spTree>
    <p:extLst>
      <p:ext uri="{BB962C8B-B14F-4D97-AF65-F5344CB8AC3E}">
        <p14:creationId xmlns:p14="http://schemas.microsoft.com/office/powerpoint/2010/main" val="4289037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dirty="0" smtClean="0"/>
              <a:t>العركة</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598036" y="2708526"/>
            <a:ext cx="5544324" cy="3057952"/>
          </a:xfrm>
          <a:prstGeom prst="rect">
            <a:avLst/>
          </a:prstGeom>
        </p:spPr>
      </p:pic>
    </p:spTree>
    <p:extLst>
      <p:ext uri="{BB962C8B-B14F-4D97-AF65-F5344CB8AC3E}">
        <p14:creationId xmlns:p14="http://schemas.microsoft.com/office/powerpoint/2010/main" val="76363452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233246" y="2109603"/>
            <a:ext cx="6434863" cy="3300846"/>
          </a:xfrm>
          <a:prstGeom prst="rect">
            <a:avLst/>
          </a:prstGeom>
        </p:spPr>
      </p:pic>
    </p:spTree>
    <p:extLst>
      <p:ext uri="{BB962C8B-B14F-4D97-AF65-F5344CB8AC3E}">
        <p14:creationId xmlns:p14="http://schemas.microsoft.com/office/powerpoint/2010/main" val="3922857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2" descr="Defining the Dictionary in the 21st Century | WUW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7146" y="2250831"/>
            <a:ext cx="6271316" cy="4185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151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2"/>
          <a:stretch>
            <a:fillRect/>
          </a:stretch>
        </p:blipFill>
        <p:spPr>
          <a:xfrm>
            <a:off x="3590575" y="4349144"/>
            <a:ext cx="5258534" cy="1676634"/>
          </a:xfrm>
          <a:prstGeom prst="rect">
            <a:avLst/>
          </a:prstGeom>
        </p:spPr>
      </p:pic>
      <p:pic>
        <p:nvPicPr>
          <p:cNvPr id="5" name="Picture 4"/>
          <p:cNvPicPr>
            <a:picLocks noChangeAspect="1"/>
          </p:cNvPicPr>
          <p:nvPr/>
        </p:nvPicPr>
        <p:blipFill>
          <a:blip r:embed="rId3"/>
          <a:stretch>
            <a:fillRect/>
          </a:stretch>
        </p:blipFill>
        <p:spPr>
          <a:xfrm>
            <a:off x="3590575" y="3176552"/>
            <a:ext cx="5010849" cy="504895"/>
          </a:xfrm>
          <a:prstGeom prst="rect">
            <a:avLst/>
          </a:prstGeom>
        </p:spPr>
      </p:pic>
    </p:spTree>
    <p:extLst>
      <p:ext uri="{BB962C8B-B14F-4D97-AF65-F5344CB8AC3E}">
        <p14:creationId xmlns:p14="http://schemas.microsoft.com/office/powerpoint/2010/main" val="2670989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819610" y="2929552"/>
            <a:ext cx="7397172" cy="2328247"/>
          </a:xfrm>
          <a:prstGeom prst="rect">
            <a:avLst/>
          </a:prstGeom>
        </p:spPr>
      </p:pic>
    </p:spTree>
    <p:extLst>
      <p:ext uri="{BB962C8B-B14F-4D97-AF65-F5344CB8AC3E}">
        <p14:creationId xmlns:p14="http://schemas.microsoft.com/office/powerpoint/2010/main" val="2974130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168958" y="92491"/>
            <a:ext cx="4446533" cy="1809817"/>
          </a:xfrm>
          <a:prstGeom prst="rect">
            <a:avLst/>
          </a:prstGeom>
        </p:spPr>
      </p:pic>
      <p:pic>
        <p:nvPicPr>
          <p:cNvPr id="6" name="Picture 5"/>
          <p:cNvPicPr>
            <a:picLocks noChangeAspect="1"/>
          </p:cNvPicPr>
          <p:nvPr/>
        </p:nvPicPr>
        <p:blipFill>
          <a:blip r:embed="rId3"/>
          <a:stretch>
            <a:fillRect/>
          </a:stretch>
        </p:blipFill>
        <p:spPr>
          <a:xfrm>
            <a:off x="1168958" y="2129168"/>
            <a:ext cx="7448712" cy="4532255"/>
          </a:xfrm>
          <a:prstGeom prst="rect">
            <a:avLst/>
          </a:prstGeom>
        </p:spPr>
      </p:pic>
    </p:spTree>
    <p:extLst>
      <p:ext uri="{BB962C8B-B14F-4D97-AF65-F5344CB8AC3E}">
        <p14:creationId xmlns:p14="http://schemas.microsoft.com/office/powerpoint/2010/main" val="3722328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903653" y="2989679"/>
            <a:ext cx="4434065" cy="1846089"/>
          </a:xfrm>
          <a:prstGeom prst="rect">
            <a:avLst/>
          </a:prstGeom>
        </p:spPr>
      </p:pic>
    </p:spTree>
    <p:extLst>
      <p:ext uri="{BB962C8B-B14F-4D97-AF65-F5344CB8AC3E}">
        <p14:creationId xmlns:p14="http://schemas.microsoft.com/office/powerpoint/2010/main" val="3868414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add a pair?</a:t>
            </a:r>
          </a:p>
        </p:txBody>
      </p:sp>
      <p:sp>
        <p:nvSpPr>
          <p:cNvPr id="3" name="Content Placeholder 2"/>
          <p:cNvSpPr>
            <a:spLocks noGrp="1"/>
          </p:cNvSpPr>
          <p:nvPr>
            <p:ph idx="1"/>
          </p:nvPr>
        </p:nvSpPr>
        <p:spPr/>
        <p:txBody>
          <a:bodyPr/>
          <a:lstStyle/>
          <a:p>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933258" y="3190842"/>
            <a:ext cx="6325483" cy="476316"/>
          </a:xfrm>
          <a:prstGeom prst="rect">
            <a:avLst/>
          </a:prstGeom>
        </p:spPr>
      </p:pic>
    </p:spTree>
    <p:extLst>
      <p:ext uri="{BB962C8B-B14F-4D97-AF65-F5344CB8AC3E}">
        <p14:creationId xmlns:p14="http://schemas.microsoft.com/office/powerpoint/2010/main" val="1531807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pair</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3022718" y="4846320"/>
            <a:ext cx="6144482" cy="924054"/>
          </a:xfrm>
          <a:prstGeom prst="rect">
            <a:avLst/>
          </a:prstGeom>
        </p:spPr>
      </p:pic>
      <p:pic>
        <p:nvPicPr>
          <p:cNvPr id="6" name="Picture 5"/>
          <p:cNvPicPr>
            <a:picLocks noChangeAspect="1"/>
          </p:cNvPicPr>
          <p:nvPr/>
        </p:nvPicPr>
        <p:blipFill>
          <a:blip r:embed="rId3"/>
          <a:stretch>
            <a:fillRect/>
          </a:stretch>
        </p:blipFill>
        <p:spPr>
          <a:xfrm>
            <a:off x="2933258" y="3190842"/>
            <a:ext cx="6325483" cy="476316"/>
          </a:xfrm>
          <a:prstGeom prst="rect">
            <a:avLst/>
          </a:prstGeom>
        </p:spPr>
      </p:pic>
    </p:spTree>
    <p:extLst>
      <p:ext uri="{BB962C8B-B14F-4D97-AF65-F5344CB8AC3E}">
        <p14:creationId xmlns:p14="http://schemas.microsoft.com/office/powerpoint/2010/main" val="4081667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 exercise</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105419" y="2190576"/>
            <a:ext cx="8100928" cy="3225485"/>
          </a:xfrm>
          <a:prstGeom prst="rect">
            <a:avLst/>
          </a:prstGeom>
        </p:spPr>
      </p:pic>
    </p:spTree>
    <p:extLst>
      <p:ext uri="{BB962C8B-B14F-4D97-AF65-F5344CB8AC3E}">
        <p14:creationId xmlns:p14="http://schemas.microsoft.com/office/powerpoint/2010/main" val="1121629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391508" y="2238208"/>
            <a:ext cx="5957469" cy="3148767"/>
          </a:xfrm>
          <a:prstGeom prst="rect">
            <a:avLst/>
          </a:prstGeom>
        </p:spPr>
      </p:pic>
    </p:spTree>
    <p:extLst>
      <p:ext uri="{BB962C8B-B14F-4D97-AF65-F5344CB8AC3E}">
        <p14:creationId xmlns:p14="http://schemas.microsoft.com/office/powerpoint/2010/main" val="3742186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314774" y="200075"/>
            <a:ext cx="4452410" cy="3914725"/>
          </a:xfrm>
          <a:prstGeom prst="rect">
            <a:avLst/>
          </a:prstGeom>
        </p:spPr>
      </p:pic>
      <p:pic>
        <p:nvPicPr>
          <p:cNvPr id="5" name="Picture 2" descr="Do data analysis in python using numpy pandas matplotlib seaborn by  Fahadjaved189 | Fiver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871" y="174804"/>
            <a:ext cx="4568585" cy="39147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adley Wickham - RStudi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5867" y="4114800"/>
            <a:ext cx="4694497" cy="2643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40250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697608" y="2602523"/>
            <a:ext cx="8794702" cy="2532183"/>
          </a:xfrm>
          <a:prstGeom prst="rect">
            <a:avLst/>
          </a:prstGeom>
        </p:spPr>
      </p:pic>
    </p:spTree>
    <p:extLst>
      <p:ext uri="{BB962C8B-B14F-4D97-AF65-F5344CB8AC3E}">
        <p14:creationId xmlns:p14="http://schemas.microsoft.com/office/powerpoint/2010/main" val="2325942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Iterating through dictionaries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194180" y="2277454"/>
            <a:ext cx="6371294" cy="2523145"/>
          </a:xfrm>
          <a:prstGeom prst="rect">
            <a:avLst/>
          </a:prstGeom>
        </p:spPr>
      </p:pic>
    </p:spTree>
    <p:extLst>
      <p:ext uri="{BB962C8B-B14F-4D97-AF65-F5344CB8AC3E}">
        <p14:creationId xmlns:p14="http://schemas.microsoft.com/office/powerpoint/2010/main" val="1792624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3903903" y="4460616"/>
            <a:ext cx="4382112" cy="1276528"/>
          </a:xfrm>
          <a:prstGeom prst="rect">
            <a:avLst/>
          </a:prstGeom>
        </p:spPr>
      </p:pic>
      <p:pic>
        <p:nvPicPr>
          <p:cNvPr id="6" name="Picture 5"/>
          <p:cNvPicPr>
            <a:picLocks noChangeAspect="1"/>
          </p:cNvPicPr>
          <p:nvPr/>
        </p:nvPicPr>
        <p:blipFill>
          <a:blip r:embed="rId3"/>
          <a:stretch>
            <a:fillRect/>
          </a:stretch>
        </p:blipFill>
        <p:spPr>
          <a:xfrm>
            <a:off x="3903085" y="2917302"/>
            <a:ext cx="4772691" cy="666843"/>
          </a:xfrm>
          <a:prstGeom prst="rect">
            <a:avLst/>
          </a:prstGeom>
        </p:spPr>
      </p:pic>
    </p:spTree>
    <p:extLst>
      <p:ext uri="{BB962C8B-B14F-4D97-AF65-F5344CB8AC3E}">
        <p14:creationId xmlns:p14="http://schemas.microsoft.com/office/powerpoint/2010/main" val="2232240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comprehension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348154" y="2295367"/>
            <a:ext cx="8148745" cy="2716248"/>
          </a:xfrm>
          <a:prstGeom prst="rect">
            <a:avLst/>
          </a:prstGeom>
        </p:spPr>
      </p:pic>
    </p:spTree>
    <p:extLst>
      <p:ext uri="{BB962C8B-B14F-4D97-AF65-F5344CB8AC3E}">
        <p14:creationId xmlns:p14="http://schemas.microsoft.com/office/powerpoint/2010/main" val="3749587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491978" y="2204866"/>
            <a:ext cx="7685790" cy="3052934"/>
          </a:xfrm>
          <a:prstGeom prst="rect">
            <a:avLst/>
          </a:prstGeom>
        </p:spPr>
      </p:pic>
    </p:spTree>
    <p:extLst>
      <p:ext uri="{BB962C8B-B14F-4D97-AF65-F5344CB8AC3E}">
        <p14:creationId xmlns:p14="http://schemas.microsoft.com/office/powerpoint/2010/main" val="4188510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add a better example in python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011024" y="2284341"/>
            <a:ext cx="3105583" cy="2781688"/>
          </a:xfrm>
          <a:prstGeom prst="rect">
            <a:avLst/>
          </a:prstGeom>
        </p:spPr>
      </p:pic>
      <p:pic>
        <p:nvPicPr>
          <p:cNvPr id="6" name="Picture 5"/>
          <p:cNvPicPr>
            <a:picLocks noChangeAspect="1"/>
          </p:cNvPicPr>
          <p:nvPr/>
        </p:nvPicPr>
        <p:blipFill>
          <a:blip r:embed="rId3"/>
          <a:stretch>
            <a:fillRect/>
          </a:stretch>
        </p:blipFill>
        <p:spPr>
          <a:xfrm>
            <a:off x="6513301" y="2011680"/>
            <a:ext cx="3077004" cy="2849533"/>
          </a:xfrm>
          <a:prstGeom prst="rect">
            <a:avLst/>
          </a:prstGeom>
        </p:spPr>
      </p:pic>
    </p:spTree>
    <p:extLst>
      <p:ext uri="{BB962C8B-B14F-4D97-AF65-F5344CB8AC3E}">
        <p14:creationId xmlns:p14="http://schemas.microsoft.com/office/powerpoint/2010/main" val="795219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3085680" y="2166761"/>
            <a:ext cx="6020640" cy="2524477"/>
          </a:xfrm>
          <a:prstGeom prst="rect">
            <a:avLst/>
          </a:prstGeom>
        </p:spPr>
      </p:pic>
    </p:spTree>
    <p:extLst>
      <p:ext uri="{BB962C8B-B14F-4D97-AF65-F5344CB8AC3E}">
        <p14:creationId xmlns:p14="http://schemas.microsoft.com/office/powerpoint/2010/main" val="1133362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2"/>
          <a:stretch>
            <a:fillRect/>
          </a:stretch>
        </p:blipFill>
        <p:spPr>
          <a:xfrm>
            <a:off x="8802431" y="2757298"/>
            <a:ext cx="1838582" cy="2715004"/>
          </a:xfrm>
          <a:prstGeom prst="rect">
            <a:avLst/>
          </a:prstGeom>
        </p:spPr>
      </p:pic>
      <p:pic>
        <p:nvPicPr>
          <p:cNvPr id="7" name="Picture 6"/>
          <p:cNvPicPr>
            <a:picLocks noChangeAspect="1"/>
          </p:cNvPicPr>
          <p:nvPr/>
        </p:nvPicPr>
        <p:blipFill>
          <a:blip r:embed="rId3"/>
          <a:stretch>
            <a:fillRect/>
          </a:stretch>
        </p:blipFill>
        <p:spPr>
          <a:xfrm>
            <a:off x="1156997" y="2431703"/>
            <a:ext cx="6182588" cy="1467055"/>
          </a:xfrm>
          <a:prstGeom prst="rect">
            <a:avLst/>
          </a:prstGeom>
        </p:spPr>
      </p:pic>
    </p:spTree>
    <p:extLst>
      <p:ext uri="{BB962C8B-B14F-4D97-AF65-F5344CB8AC3E}">
        <p14:creationId xmlns:p14="http://schemas.microsoft.com/office/powerpoint/2010/main" val="434744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735064" y="2845599"/>
            <a:ext cx="6335009" cy="3372321"/>
          </a:xfrm>
          <a:prstGeom prst="rect">
            <a:avLst/>
          </a:prstGeom>
        </p:spPr>
      </p:pic>
    </p:spTree>
    <p:extLst>
      <p:ext uri="{BB962C8B-B14F-4D97-AF65-F5344CB8AC3E}">
        <p14:creationId xmlns:p14="http://schemas.microsoft.com/office/powerpoint/2010/main" val="4226221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mistake in here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4256377" y="2771555"/>
            <a:ext cx="3677163" cy="3143689"/>
          </a:xfrm>
          <a:prstGeom prst="rect">
            <a:avLst/>
          </a:prstGeom>
        </p:spPr>
      </p:pic>
    </p:spTree>
    <p:extLst>
      <p:ext uri="{BB962C8B-B14F-4D97-AF65-F5344CB8AC3E}">
        <p14:creationId xmlns:p14="http://schemas.microsoft.com/office/powerpoint/2010/main" val="3643822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Is FastAPI going to replace Django? | by Malik Albeik | DataDrivenInvesto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9423" y="252117"/>
            <a:ext cx="6600766" cy="33003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hiny - Welcome to Shi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434" y="3875241"/>
            <a:ext cx="5624525" cy="289851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lotly dash and data visualisation in Pyth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7444" y="3875241"/>
            <a:ext cx="5151120" cy="289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6362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3577458" y="2553559"/>
            <a:ext cx="3982006" cy="3439005"/>
          </a:xfrm>
          <a:prstGeom prst="rect">
            <a:avLst/>
          </a:prstGeom>
        </p:spPr>
      </p:pic>
    </p:spTree>
    <p:extLst>
      <p:ext uri="{BB962C8B-B14F-4D97-AF65-F5344CB8AC3E}">
        <p14:creationId xmlns:p14="http://schemas.microsoft.com/office/powerpoint/2010/main" val="3923866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PS1=’&gt;’ </a:t>
            </a:r>
          </a:p>
        </p:txBody>
      </p:sp>
      <p:sp>
        <p:nvSpPr>
          <p:cNvPr id="3" name="Content Placeholder 2"/>
          <p:cNvSpPr>
            <a:spLocks noGrp="1"/>
          </p:cNvSpPr>
          <p:nvPr>
            <p:ph idx="1"/>
          </p:nvPr>
        </p:nvSpPr>
        <p:spPr/>
        <p:txBody>
          <a:bodyPr/>
          <a:lstStyle/>
          <a:p>
            <a:pPr marL="0" indent="0">
              <a:buNone/>
            </a:pPr>
            <a:r>
              <a:rPr lang="en-US" dirty="0" smtClean="0"/>
              <a:t>Terminal command so that working directory won’t appear. </a:t>
            </a:r>
          </a:p>
          <a:p>
            <a:pPr marL="0" indent="0">
              <a:buNone/>
            </a:pP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3740636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983004" y="2456468"/>
            <a:ext cx="2181529" cy="3562847"/>
          </a:xfrm>
          <a:prstGeom prst="rect">
            <a:avLst/>
          </a:prstGeom>
        </p:spPr>
      </p:pic>
    </p:spTree>
    <p:extLst>
      <p:ext uri="{BB962C8B-B14F-4D97-AF65-F5344CB8AC3E}">
        <p14:creationId xmlns:p14="http://schemas.microsoft.com/office/powerpoint/2010/main" val="1809564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2"/>
          <a:stretch>
            <a:fillRect/>
          </a:stretch>
        </p:blipFill>
        <p:spPr>
          <a:xfrm>
            <a:off x="3231411" y="2414350"/>
            <a:ext cx="4420217" cy="3400900"/>
          </a:xfrm>
          <a:prstGeom prst="rect">
            <a:avLst/>
          </a:prstGeom>
        </p:spPr>
      </p:pic>
    </p:spTree>
    <p:extLst>
      <p:ext uri="{BB962C8B-B14F-4D97-AF65-F5344CB8AC3E}">
        <p14:creationId xmlns:p14="http://schemas.microsoft.com/office/powerpoint/2010/main" val="181729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3136508" y="2666893"/>
            <a:ext cx="4902863" cy="1922692"/>
          </a:xfrm>
          <a:prstGeom prst="rect">
            <a:avLst/>
          </a:prstGeom>
        </p:spPr>
      </p:pic>
    </p:spTree>
    <p:extLst>
      <p:ext uri="{BB962C8B-B14F-4D97-AF65-F5344CB8AC3E}">
        <p14:creationId xmlns:p14="http://schemas.microsoft.com/office/powerpoint/2010/main" val="2473733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a:xfrm>
            <a:off x="1202919" y="2046849"/>
            <a:ext cx="9784080" cy="4206240"/>
          </a:xfrm>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3087667" y="2301861"/>
            <a:ext cx="3801005" cy="3696216"/>
          </a:xfrm>
          <a:prstGeom prst="rect">
            <a:avLst/>
          </a:prstGeom>
        </p:spPr>
      </p:pic>
    </p:spTree>
    <p:extLst>
      <p:ext uri="{BB962C8B-B14F-4D97-AF65-F5344CB8AC3E}">
        <p14:creationId xmlns:p14="http://schemas.microsoft.com/office/powerpoint/2010/main" val="253318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Print and return from a script</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3"/>
          <a:stretch>
            <a:fillRect/>
          </a:stretch>
        </p:blipFill>
        <p:spPr>
          <a:xfrm>
            <a:off x="2319033" y="2723988"/>
            <a:ext cx="4353533" cy="2324424"/>
          </a:xfrm>
          <a:prstGeom prst="rect">
            <a:avLst/>
          </a:prstGeom>
        </p:spPr>
      </p:pic>
    </p:spTree>
    <p:extLst>
      <p:ext uri="{BB962C8B-B14F-4D97-AF65-F5344CB8AC3E}">
        <p14:creationId xmlns:p14="http://schemas.microsoft.com/office/powerpoint/2010/main" val="1318933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 and return from a file </a:t>
            </a:r>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431518" y="2637691"/>
            <a:ext cx="4863774" cy="2063303"/>
          </a:xfrm>
          <a:prstGeom prst="rect">
            <a:avLst/>
          </a:prstGeom>
        </p:spPr>
      </p:pic>
    </p:spTree>
    <p:extLst>
      <p:ext uri="{BB962C8B-B14F-4D97-AF65-F5344CB8AC3E}">
        <p14:creationId xmlns:p14="http://schemas.microsoft.com/office/powerpoint/2010/main" val="1374609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 and return from </a:t>
            </a:r>
            <a:r>
              <a:rPr lang="en-US" dirty="0" smtClean="0"/>
              <a:t>interpreter</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776580" y="2939861"/>
            <a:ext cx="4251428" cy="1895908"/>
          </a:xfrm>
          <a:prstGeom prst="rect">
            <a:avLst/>
          </a:prstGeom>
        </p:spPr>
      </p:pic>
      <p:pic>
        <p:nvPicPr>
          <p:cNvPr id="7" name="Picture 6"/>
          <p:cNvPicPr>
            <a:picLocks noChangeAspect="1"/>
          </p:cNvPicPr>
          <p:nvPr/>
        </p:nvPicPr>
        <p:blipFill>
          <a:blip r:embed="rId4"/>
          <a:stretch>
            <a:fillRect/>
          </a:stretch>
        </p:blipFill>
        <p:spPr>
          <a:xfrm>
            <a:off x="6822831" y="2657562"/>
            <a:ext cx="3953153" cy="3953153"/>
          </a:xfrm>
          <a:prstGeom prst="rect">
            <a:avLst/>
          </a:prstGeom>
        </p:spPr>
      </p:pic>
    </p:spTree>
    <p:extLst>
      <p:ext uri="{BB962C8B-B14F-4D97-AF65-F5344CB8AC3E}">
        <p14:creationId xmlns:p14="http://schemas.microsoft.com/office/powerpoint/2010/main" val="2074903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 and return from interpreter</a:t>
            </a:r>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216279" y="2277877"/>
            <a:ext cx="4878680" cy="2452384"/>
          </a:xfrm>
          <a:prstGeom prst="rect">
            <a:avLst/>
          </a:prstGeom>
        </p:spPr>
      </p:pic>
    </p:spTree>
    <p:extLst>
      <p:ext uri="{BB962C8B-B14F-4D97-AF65-F5344CB8AC3E}">
        <p14:creationId xmlns:p14="http://schemas.microsoft.com/office/powerpoint/2010/main" val="4076083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0" y="1616469"/>
            <a:ext cx="4357116" cy="3110186"/>
          </a:xfrm>
          <a:prstGeom prst="rect">
            <a:avLst/>
          </a:prstGeom>
        </p:spPr>
      </p:pic>
      <p:pic>
        <p:nvPicPr>
          <p:cNvPr id="6148" name="Picture 4" descr="Realistic golden trophy with winner ribbon Vector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34272" y="1792936"/>
            <a:ext cx="2917902" cy="3151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4521439" y="4726655"/>
            <a:ext cx="4348509" cy="2064073"/>
          </a:xfrm>
          <a:prstGeom prst="rect">
            <a:avLst/>
          </a:prstGeom>
        </p:spPr>
      </p:pic>
    </p:spTree>
    <p:extLst>
      <p:ext uri="{BB962C8B-B14F-4D97-AF65-F5344CB8AC3E}">
        <p14:creationId xmlns:p14="http://schemas.microsoft.com/office/powerpoint/2010/main" val="209393052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input</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94134" y="4114800"/>
            <a:ext cx="11801649" cy="1327686"/>
          </a:xfrm>
          <a:prstGeom prst="rect">
            <a:avLst/>
          </a:prstGeom>
        </p:spPr>
      </p:pic>
      <p:pic>
        <p:nvPicPr>
          <p:cNvPr id="6" name="Picture 5"/>
          <p:cNvPicPr>
            <a:picLocks noChangeAspect="1"/>
          </p:cNvPicPr>
          <p:nvPr/>
        </p:nvPicPr>
        <p:blipFill>
          <a:blip r:embed="rId4"/>
          <a:stretch>
            <a:fillRect/>
          </a:stretch>
        </p:blipFill>
        <p:spPr>
          <a:xfrm>
            <a:off x="2888907" y="2602524"/>
            <a:ext cx="5683452" cy="1056217"/>
          </a:xfrm>
          <a:prstGeom prst="rect">
            <a:avLst/>
          </a:prstGeom>
        </p:spPr>
      </p:pic>
    </p:spTree>
    <p:extLst>
      <p:ext uri="{BB962C8B-B14F-4D97-AF65-F5344CB8AC3E}">
        <p14:creationId xmlns:p14="http://schemas.microsoft.com/office/powerpoint/2010/main" val="2080857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4185971" y="2847894"/>
            <a:ext cx="3820058" cy="1162212"/>
          </a:xfrm>
          <a:prstGeom prst="rect">
            <a:avLst/>
          </a:prstGeom>
        </p:spPr>
      </p:pic>
    </p:spTree>
    <p:extLst>
      <p:ext uri="{BB962C8B-B14F-4D97-AF65-F5344CB8AC3E}">
        <p14:creationId xmlns:p14="http://schemas.microsoft.com/office/powerpoint/2010/main" val="2804349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2980890" y="2357288"/>
            <a:ext cx="6230219" cy="2143424"/>
          </a:xfrm>
          <a:prstGeom prst="rect">
            <a:avLst/>
          </a:prstGeom>
        </p:spPr>
      </p:pic>
    </p:spTree>
    <p:extLst>
      <p:ext uri="{BB962C8B-B14F-4D97-AF65-F5344CB8AC3E}">
        <p14:creationId xmlns:p14="http://schemas.microsoft.com/office/powerpoint/2010/main" val="4053410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 </a:t>
            </a:r>
            <a:endParaRPr lang="en-US" dirty="0"/>
          </a:p>
        </p:txBody>
      </p:sp>
      <p:sp>
        <p:nvSpPr>
          <p:cNvPr id="3" name="Content Placeholder 2"/>
          <p:cNvSpPr>
            <a:spLocks noGrp="1"/>
          </p:cNvSpPr>
          <p:nvPr>
            <p:ph idx="1"/>
          </p:nvPr>
        </p:nvSpPr>
        <p:spPr/>
        <p:txBody>
          <a:bodyPr/>
          <a:lstStyle/>
          <a:p>
            <a:r>
              <a:rPr lang="en-US" dirty="0" smtClean="0"/>
              <a:t>Is it useful ?? In web development ?</a:t>
            </a:r>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652955" y="2699453"/>
            <a:ext cx="3016665" cy="2654198"/>
          </a:xfrm>
          <a:prstGeom prst="rect">
            <a:avLst/>
          </a:prstGeom>
        </p:spPr>
      </p:pic>
    </p:spTree>
    <p:extLst>
      <p:ext uri="{BB962C8B-B14F-4D97-AF65-F5344CB8AC3E}">
        <p14:creationId xmlns:p14="http://schemas.microsoft.com/office/powerpoint/2010/main" val="1357753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errors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202919" y="2878299"/>
            <a:ext cx="7385699" cy="2502593"/>
          </a:xfrm>
          <a:prstGeom prst="rect">
            <a:avLst/>
          </a:prstGeom>
        </p:spPr>
      </p:pic>
    </p:spTree>
    <p:extLst>
      <p:ext uri="{BB962C8B-B14F-4D97-AF65-F5344CB8AC3E}">
        <p14:creationId xmlns:p14="http://schemas.microsoft.com/office/powerpoint/2010/main" val="122983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2"/>
          <a:stretch>
            <a:fillRect/>
          </a:stretch>
        </p:blipFill>
        <p:spPr>
          <a:xfrm>
            <a:off x="685801" y="2083977"/>
            <a:ext cx="5870200" cy="4133943"/>
          </a:xfrm>
          <a:prstGeom prst="rect">
            <a:avLst/>
          </a:prstGeom>
        </p:spPr>
      </p:pic>
      <p:pic>
        <p:nvPicPr>
          <p:cNvPr id="8" name="Picture 7"/>
          <p:cNvPicPr>
            <a:picLocks noChangeAspect="1"/>
          </p:cNvPicPr>
          <p:nvPr/>
        </p:nvPicPr>
        <p:blipFill>
          <a:blip r:embed="rId3"/>
          <a:stretch>
            <a:fillRect/>
          </a:stretch>
        </p:blipFill>
        <p:spPr>
          <a:xfrm>
            <a:off x="7722729" y="3198315"/>
            <a:ext cx="3077004" cy="952633"/>
          </a:xfrm>
          <a:prstGeom prst="rect">
            <a:avLst/>
          </a:prstGeom>
        </p:spPr>
      </p:pic>
    </p:spTree>
    <p:extLst>
      <p:ext uri="{BB962C8B-B14F-4D97-AF65-F5344CB8AC3E}">
        <p14:creationId xmlns:p14="http://schemas.microsoft.com/office/powerpoint/2010/main" val="2367595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5106417" y="1215583"/>
            <a:ext cx="4029637" cy="2210108"/>
          </a:xfrm>
          <a:prstGeom prst="rect">
            <a:avLst/>
          </a:prstGeom>
        </p:spPr>
      </p:pic>
    </p:spTree>
    <p:extLst>
      <p:ext uri="{BB962C8B-B14F-4D97-AF65-F5344CB8AC3E}">
        <p14:creationId xmlns:p14="http://schemas.microsoft.com/office/powerpoint/2010/main" val="573106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do 	</a:t>
            </a:r>
            <a:endParaRPr lang="en-US" dirty="0"/>
          </a:p>
        </p:txBody>
      </p:sp>
      <p:sp>
        <p:nvSpPr>
          <p:cNvPr id="3" name="Content Placeholder 2"/>
          <p:cNvSpPr>
            <a:spLocks noGrp="1"/>
          </p:cNvSpPr>
          <p:nvPr>
            <p:ph idx="1"/>
          </p:nvPr>
        </p:nvSpPr>
        <p:spPr/>
        <p:txBody>
          <a:bodyPr>
            <a:normAutofit/>
          </a:bodyPr>
          <a:lstStyle/>
          <a:p>
            <a:endParaRPr lang="en-US" dirty="0"/>
          </a:p>
        </p:txBody>
      </p:sp>
    </p:spTree>
    <p:extLst>
      <p:ext uri="{BB962C8B-B14F-4D97-AF65-F5344CB8AC3E}">
        <p14:creationId xmlns:p14="http://schemas.microsoft.com/office/powerpoint/2010/main" val="3436588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Stanford teasers </a:t>
            </a:r>
            <a:endParaRPr lang="en-US" dirty="0"/>
          </a:p>
        </p:txBody>
      </p:sp>
      <p:sp>
        <p:nvSpPr>
          <p:cNvPr id="3" name="Content Placeholder 2"/>
          <p:cNvSpPr>
            <a:spLocks noGrp="1"/>
          </p:cNvSpPr>
          <p:nvPr>
            <p:ph idx="1"/>
          </p:nvPr>
        </p:nvSpPr>
        <p:spPr/>
        <p:txBody>
          <a:bodyPr/>
          <a:lstStyle/>
          <a:p>
            <a:r>
              <a:rPr lang="en-US" dirty="0" err="1" smtClean="0"/>
              <a:t>Kaggle</a:t>
            </a:r>
            <a:r>
              <a:rPr lang="en-US" dirty="0" smtClean="0"/>
              <a:t> competitions exploratory data analysis </a:t>
            </a:r>
            <a:endParaRPr lang="en-US" dirty="0"/>
          </a:p>
        </p:txBody>
      </p:sp>
    </p:spTree>
    <p:extLst>
      <p:ext uri="{BB962C8B-B14F-4D97-AF65-F5344CB8AC3E}">
        <p14:creationId xmlns:p14="http://schemas.microsoft.com/office/powerpoint/2010/main" val="2184886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08998" y="2331129"/>
            <a:ext cx="6935168" cy="3639058"/>
          </a:xfrm>
          <a:prstGeom prst="rect">
            <a:avLst/>
          </a:prstGeom>
        </p:spPr>
      </p:pic>
      <p:pic>
        <p:nvPicPr>
          <p:cNvPr id="5" name="Picture 4"/>
          <p:cNvPicPr>
            <a:picLocks noChangeAspect="1"/>
          </p:cNvPicPr>
          <p:nvPr/>
        </p:nvPicPr>
        <p:blipFill>
          <a:blip r:embed="rId3"/>
          <a:stretch>
            <a:fillRect/>
          </a:stretch>
        </p:blipFill>
        <p:spPr>
          <a:xfrm>
            <a:off x="2108998" y="870053"/>
            <a:ext cx="6778864" cy="904653"/>
          </a:xfrm>
          <a:prstGeom prst="rect">
            <a:avLst/>
          </a:prstGeom>
        </p:spPr>
      </p:pic>
    </p:spTree>
    <p:extLst>
      <p:ext uri="{BB962C8B-B14F-4D97-AF65-F5344CB8AC3E}">
        <p14:creationId xmlns:p14="http://schemas.microsoft.com/office/powerpoint/2010/main" val="8209219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again?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29985" y="2505457"/>
            <a:ext cx="4393766" cy="4151475"/>
          </a:xfrm>
          <a:prstGeom prst="rect">
            <a:avLst/>
          </a:prstGeom>
        </p:spPr>
      </p:pic>
      <p:pic>
        <p:nvPicPr>
          <p:cNvPr id="5" name="Picture 4"/>
          <p:cNvPicPr>
            <a:picLocks noChangeAspect="1"/>
          </p:cNvPicPr>
          <p:nvPr/>
        </p:nvPicPr>
        <p:blipFill>
          <a:blip r:embed="rId3"/>
          <a:stretch>
            <a:fillRect/>
          </a:stretch>
        </p:blipFill>
        <p:spPr>
          <a:xfrm>
            <a:off x="335486" y="2505457"/>
            <a:ext cx="5229955" cy="3931208"/>
          </a:xfrm>
          <a:prstGeom prst="rect">
            <a:avLst/>
          </a:prstGeom>
        </p:spPr>
      </p:pic>
    </p:spTree>
    <p:extLst>
      <p:ext uri="{BB962C8B-B14F-4D97-AF65-F5344CB8AC3E}">
        <p14:creationId xmlns:p14="http://schemas.microsoft.com/office/powerpoint/2010/main" val="47703683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2042024" y="1449070"/>
            <a:ext cx="8318380" cy="4658293"/>
          </a:xfrm>
          <a:prstGeom prst="rect">
            <a:avLst/>
          </a:prstGeom>
        </p:spPr>
      </p:pic>
    </p:spTree>
    <p:extLst>
      <p:ext uri="{BB962C8B-B14F-4D97-AF65-F5344CB8AC3E}">
        <p14:creationId xmlns:p14="http://schemas.microsoft.com/office/powerpoint/2010/main" val="362655932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45616" y="2052918"/>
            <a:ext cx="10546477" cy="2443031"/>
          </a:xfrm>
          <a:prstGeom prst="rect">
            <a:avLst/>
          </a:prstGeom>
        </p:spPr>
      </p:pic>
      <p:pic>
        <p:nvPicPr>
          <p:cNvPr id="5" name="Picture 4"/>
          <p:cNvPicPr>
            <a:picLocks noChangeAspect="1"/>
          </p:cNvPicPr>
          <p:nvPr/>
        </p:nvPicPr>
        <p:blipFill>
          <a:blip r:embed="rId4"/>
          <a:stretch>
            <a:fillRect/>
          </a:stretch>
        </p:blipFill>
        <p:spPr>
          <a:xfrm>
            <a:off x="6784397" y="4999159"/>
            <a:ext cx="4436908" cy="746030"/>
          </a:xfrm>
          <a:prstGeom prst="rect">
            <a:avLst/>
          </a:prstGeom>
        </p:spPr>
      </p:pic>
    </p:spTree>
    <p:extLst>
      <p:ext uri="{BB962C8B-B14F-4D97-AF65-F5344CB8AC3E}">
        <p14:creationId xmlns:p14="http://schemas.microsoft.com/office/powerpoint/2010/main" val="212420110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Aim </a:t>
            </a:r>
            <a:endParaRPr lang="en-US" b="1" dirty="0"/>
          </a:p>
        </p:txBody>
      </p:sp>
      <p:sp>
        <p:nvSpPr>
          <p:cNvPr id="3" name="Content Placeholder 2"/>
          <p:cNvSpPr>
            <a:spLocks noGrp="1"/>
          </p:cNvSpPr>
          <p:nvPr>
            <p:ph idx="1"/>
          </p:nvPr>
        </p:nvSpPr>
        <p:spPr/>
        <p:txBody>
          <a:bodyPr/>
          <a:lstStyle/>
          <a:p>
            <a:endParaRPr lang="en-US" dirty="0"/>
          </a:p>
        </p:txBody>
      </p:sp>
      <p:pic>
        <p:nvPicPr>
          <p:cNvPr id="2050" name="Picture 2" descr="person holding camera le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811" y="1326037"/>
            <a:ext cx="7841491" cy="523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67562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Minimally Sufficient Pandas</a:t>
            </a:r>
          </a:p>
        </p:txBody>
      </p:sp>
      <p:sp>
        <p:nvSpPr>
          <p:cNvPr id="6" name="Text Placeholder 5"/>
          <p:cNvSpPr>
            <a:spLocks noGrp="1"/>
          </p:cNvSpPr>
          <p:nvPr>
            <p:ph type="body" sz="half" idx="2"/>
          </p:nvPr>
        </p:nvSpPr>
        <p:spPr/>
        <p:txBody>
          <a:bodyPr/>
          <a:lstStyle/>
          <a:p>
            <a:r>
              <a:rPr lang="en-US" dirty="0" smtClean="0"/>
              <a:t>Have almost everything</a:t>
            </a:r>
          </a:p>
          <a:p>
            <a:r>
              <a:rPr lang="en-US" dirty="0" smtClean="0"/>
              <a:t>Analysis not syntax </a:t>
            </a:r>
            <a:endParaRPr lang="en-US" dirty="0"/>
          </a:p>
        </p:txBody>
      </p:sp>
      <p:pic>
        <p:nvPicPr>
          <p:cNvPr id="4" name="Picture 3"/>
          <p:cNvPicPr>
            <a:picLocks noChangeAspect="1"/>
          </p:cNvPicPr>
          <p:nvPr/>
        </p:nvPicPr>
        <p:blipFill>
          <a:blip r:embed="rId3"/>
          <a:stretch>
            <a:fillRect/>
          </a:stretch>
        </p:blipFill>
        <p:spPr>
          <a:xfrm>
            <a:off x="7168645" y="1363696"/>
            <a:ext cx="3950899" cy="5291326"/>
          </a:xfrm>
          <a:prstGeom prst="rect">
            <a:avLst/>
          </a:prstGeom>
        </p:spPr>
      </p:pic>
    </p:spTree>
    <p:extLst>
      <p:ext uri="{BB962C8B-B14F-4D97-AF65-F5344CB8AC3E}">
        <p14:creationId xmlns:p14="http://schemas.microsoft.com/office/powerpoint/2010/main" val="23192116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Standardizing common tasks</a:t>
            </a:r>
            <a:br>
              <a:rPr lang="en-US" dirty="0"/>
            </a:br>
            <a:endParaRPr lang="en-US" dirty="0"/>
          </a:p>
        </p:txBody>
      </p:sp>
      <p:sp>
        <p:nvSpPr>
          <p:cNvPr id="6" name="Content Placeholder 5"/>
          <p:cNvSpPr>
            <a:spLocks noGrp="1"/>
          </p:cNvSpPr>
          <p:nvPr>
            <p:ph idx="1"/>
          </p:nvPr>
        </p:nvSpPr>
        <p:spPr/>
        <p:txBody>
          <a:bodyPr/>
          <a:lstStyle/>
          <a:p>
            <a:endParaRPr lang="en-US" dirty="0"/>
          </a:p>
        </p:txBody>
      </p:sp>
      <p:pic>
        <p:nvPicPr>
          <p:cNvPr id="3074" name="Picture 2" descr="people riding boat on body of wa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8279" y="1478744"/>
            <a:ext cx="2996479" cy="49681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ite printer paper on blue text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2474" y="2180071"/>
            <a:ext cx="6099443" cy="4068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1848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Tricks</a:t>
            </a:r>
            <a:br>
              <a:rPr lang="en-US" dirty="0"/>
            </a:br>
            <a:endParaRPr lang="en-US" dirty="0"/>
          </a:p>
        </p:txBody>
      </p:sp>
      <p:sp>
        <p:nvSpPr>
          <p:cNvPr id="3" name="Content Placeholder 2"/>
          <p:cNvSpPr>
            <a:spLocks noGrp="1"/>
          </p:cNvSpPr>
          <p:nvPr>
            <p:ph idx="1"/>
          </p:nvPr>
        </p:nvSpPr>
        <p:spPr/>
        <p:txBody>
          <a:bodyPr/>
          <a:lstStyle/>
          <a:p>
            <a:endParaRPr lang="ar-EG" dirty="0" smtClean="0"/>
          </a:p>
          <a:p>
            <a:endParaRPr lang="ar-EG" dirty="0"/>
          </a:p>
          <a:p>
            <a:endParaRPr lang="ar-EG" dirty="0" smtClean="0"/>
          </a:p>
          <a:p>
            <a:endParaRPr lang="ar-EG" dirty="0"/>
          </a:p>
          <a:p>
            <a:endParaRPr lang="ar-EG" dirty="0" smtClean="0"/>
          </a:p>
          <a:p>
            <a:endParaRPr lang="ar-EG" dirty="0"/>
          </a:p>
          <a:p>
            <a:endParaRPr lang="en-US" dirty="0"/>
          </a:p>
        </p:txBody>
      </p:sp>
      <p:pic>
        <p:nvPicPr>
          <p:cNvPr id="4" name="Picture 3"/>
          <p:cNvPicPr>
            <a:picLocks noChangeAspect="1"/>
          </p:cNvPicPr>
          <p:nvPr/>
        </p:nvPicPr>
        <p:blipFill>
          <a:blip r:embed="rId3"/>
          <a:stretch>
            <a:fillRect/>
          </a:stretch>
        </p:blipFill>
        <p:spPr>
          <a:xfrm>
            <a:off x="581583" y="1656271"/>
            <a:ext cx="7102525" cy="2349707"/>
          </a:xfrm>
          <a:prstGeom prst="rect">
            <a:avLst/>
          </a:prstGeom>
        </p:spPr>
      </p:pic>
      <p:pic>
        <p:nvPicPr>
          <p:cNvPr id="5" name="Picture 4"/>
          <p:cNvPicPr>
            <a:picLocks noChangeAspect="1"/>
          </p:cNvPicPr>
          <p:nvPr/>
        </p:nvPicPr>
        <p:blipFill>
          <a:blip r:embed="rId4"/>
          <a:stretch>
            <a:fillRect/>
          </a:stretch>
        </p:blipFill>
        <p:spPr>
          <a:xfrm>
            <a:off x="8139824" y="1587938"/>
            <a:ext cx="3820058" cy="2486372"/>
          </a:xfrm>
          <a:prstGeom prst="rect">
            <a:avLst/>
          </a:prstGeom>
        </p:spPr>
      </p:pic>
    </p:spTree>
    <p:extLst>
      <p:ext uri="{BB962C8B-B14F-4D97-AF65-F5344CB8AC3E}">
        <p14:creationId xmlns:p14="http://schemas.microsoft.com/office/powerpoint/2010/main" val="352993676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start</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6518417" y="1404258"/>
            <a:ext cx="5368126" cy="4229690"/>
          </a:xfrm>
          <a:prstGeom prst="rect">
            <a:avLst/>
          </a:prstGeom>
        </p:spPr>
      </p:pic>
      <p:pic>
        <p:nvPicPr>
          <p:cNvPr id="6" name="Picture 5"/>
          <p:cNvPicPr>
            <a:picLocks noChangeAspect="1"/>
          </p:cNvPicPr>
          <p:nvPr/>
        </p:nvPicPr>
        <p:blipFill>
          <a:blip r:embed="rId4"/>
          <a:stretch>
            <a:fillRect/>
          </a:stretch>
        </p:blipFill>
        <p:spPr>
          <a:xfrm>
            <a:off x="286955" y="1404258"/>
            <a:ext cx="5872306" cy="4229690"/>
          </a:xfrm>
          <a:prstGeom prst="rect">
            <a:avLst/>
          </a:prstGeom>
        </p:spPr>
      </p:pic>
    </p:spTree>
    <p:extLst>
      <p:ext uri="{BB962C8B-B14F-4D97-AF65-F5344CB8AC3E}">
        <p14:creationId xmlns:p14="http://schemas.microsoft.com/office/powerpoint/2010/main" val="410665907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Selecting a Single Column of Data</a:t>
            </a:r>
            <a:br>
              <a:rPr lang="en-US" dirty="0"/>
            </a:br>
            <a:r>
              <a:rPr lang="en-US" dirty="0"/>
              <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535502" y="1920191"/>
            <a:ext cx="7446583" cy="4110128"/>
          </a:xfrm>
          <a:prstGeom prst="rect">
            <a:avLst/>
          </a:prstGeom>
        </p:spPr>
      </p:pic>
      <p:pic>
        <p:nvPicPr>
          <p:cNvPr id="5" name="Picture 4"/>
          <p:cNvPicPr>
            <a:picLocks noChangeAspect="1"/>
          </p:cNvPicPr>
          <p:nvPr/>
        </p:nvPicPr>
        <p:blipFill>
          <a:blip r:embed="rId4"/>
          <a:stretch>
            <a:fillRect/>
          </a:stretch>
        </p:blipFill>
        <p:spPr>
          <a:xfrm>
            <a:off x="9506310" y="4240492"/>
            <a:ext cx="1479430" cy="1721260"/>
          </a:xfrm>
          <a:prstGeom prst="rect">
            <a:avLst/>
          </a:prstGeom>
        </p:spPr>
      </p:pic>
      <p:sp>
        <p:nvSpPr>
          <p:cNvPr id="6" name="Rectangle 5"/>
          <p:cNvSpPr/>
          <p:nvPr/>
        </p:nvSpPr>
        <p:spPr>
          <a:xfrm>
            <a:off x="9100480" y="2941420"/>
            <a:ext cx="2904898" cy="646331"/>
          </a:xfrm>
          <a:prstGeom prst="rect">
            <a:avLst/>
          </a:prstGeom>
        </p:spPr>
        <p:txBody>
          <a:bodyPr wrap="none">
            <a:spAutoFit/>
          </a:bodyPr>
          <a:lstStyle/>
          <a:p>
            <a:r>
              <a:rPr lang="en-US" b="1" dirty="0"/>
              <a:t>Select state, color, fav </a:t>
            </a:r>
            <a:r>
              <a:rPr lang="en-US" b="1" dirty="0" smtClean="0"/>
              <a:t>food</a:t>
            </a:r>
          </a:p>
          <a:p>
            <a:r>
              <a:rPr lang="en-US" b="1" dirty="0" smtClean="0"/>
              <a:t> </a:t>
            </a:r>
            <a:r>
              <a:rPr lang="en-US" b="1" dirty="0"/>
              <a:t>and count</a:t>
            </a:r>
          </a:p>
        </p:txBody>
      </p:sp>
      <p:sp>
        <p:nvSpPr>
          <p:cNvPr id="7" name="Rectangle 6"/>
          <p:cNvSpPr/>
          <p:nvPr/>
        </p:nvSpPr>
        <p:spPr>
          <a:xfrm>
            <a:off x="10050920" y="6309409"/>
            <a:ext cx="660758" cy="369332"/>
          </a:xfrm>
          <a:prstGeom prst="rect">
            <a:avLst/>
          </a:prstGeom>
        </p:spPr>
        <p:txBody>
          <a:bodyPr wrap="none">
            <a:spAutoFit/>
          </a:bodyPr>
          <a:lstStyle/>
          <a:p>
            <a:r>
              <a:rPr lang="en-US" b="1" dirty="0"/>
              <a:t>NB 2</a:t>
            </a:r>
          </a:p>
        </p:txBody>
      </p:sp>
    </p:spTree>
    <p:extLst>
      <p:ext uri="{BB962C8B-B14F-4D97-AF65-F5344CB8AC3E}">
        <p14:creationId xmlns:p14="http://schemas.microsoft.com/office/powerpoint/2010/main" val="311940225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column name is a variable</a:t>
            </a:r>
            <a:br>
              <a:rPr lang="en-US" dirty="0"/>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830661" y="2917650"/>
            <a:ext cx="2667372" cy="781159"/>
          </a:xfrm>
          <a:prstGeom prst="rect">
            <a:avLst/>
          </a:prstGeom>
        </p:spPr>
      </p:pic>
    </p:spTree>
    <p:extLst>
      <p:ext uri="{BB962C8B-B14F-4D97-AF65-F5344CB8AC3E}">
        <p14:creationId xmlns:p14="http://schemas.microsoft.com/office/powerpoint/2010/main" val="30444093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Autocompletion</a:t>
            </a:r>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35464" y="2145365"/>
            <a:ext cx="9030960" cy="4010585"/>
          </a:xfrm>
          <a:prstGeom prst="rect">
            <a:avLst/>
          </a:prstGeom>
        </p:spPr>
      </p:pic>
    </p:spTree>
    <p:extLst>
      <p:ext uri="{BB962C8B-B14F-4D97-AF65-F5344CB8AC3E}">
        <p14:creationId xmlns:p14="http://schemas.microsoft.com/office/powerpoint/2010/main" val="2951908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sp>
        <p:nvSpPr>
          <p:cNvPr id="3" name="Content Placeholder 2"/>
          <p:cNvSpPr>
            <a:spLocks noGrp="1"/>
          </p:cNvSpPr>
          <p:nvPr>
            <p:ph idx="1"/>
          </p:nvPr>
        </p:nvSpPr>
        <p:spPr/>
        <p:txBody>
          <a:bodyPr/>
          <a:lstStyle/>
          <a:p>
            <a:endParaRPr lang="en-US" dirty="0"/>
          </a:p>
        </p:txBody>
      </p:sp>
      <p:pic>
        <p:nvPicPr>
          <p:cNvPr id="7170" name="Picture 2" descr="Learn Hugging Face Transformers &amp;amp; BERT with PyTorch in 5 Minutes | by  Kung-Hsiang, Huang (Steeve) | Rosetta.ai Taiwan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804" y="2496179"/>
            <a:ext cx="5531808" cy="37217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7179574" y="2726462"/>
            <a:ext cx="3578745" cy="3491458"/>
          </a:xfrm>
          <a:prstGeom prst="rect">
            <a:avLst/>
          </a:prstGeom>
        </p:spPr>
      </p:pic>
      <p:sp>
        <p:nvSpPr>
          <p:cNvPr id="5" name="Rectangle 4"/>
          <p:cNvSpPr/>
          <p:nvPr/>
        </p:nvSpPr>
        <p:spPr>
          <a:xfrm>
            <a:off x="5158137" y="1959891"/>
            <a:ext cx="2021437" cy="461665"/>
          </a:xfrm>
          <a:prstGeom prst="rect">
            <a:avLst/>
          </a:prstGeom>
        </p:spPr>
        <p:txBody>
          <a:bodyPr wrap="square">
            <a:spAutoFit/>
          </a:bodyPr>
          <a:lstStyle/>
          <a:p>
            <a:r>
              <a:rPr lang="en-US" sz="2400" b="1" dirty="0" err="1"/>
              <a:t>Huggingface</a:t>
            </a:r>
            <a:endParaRPr lang="en-US" sz="2400" b="1" dirty="0"/>
          </a:p>
        </p:txBody>
      </p:sp>
    </p:spTree>
    <p:extLst>
      <p:ext uri="{BB962C8B-B14F-4D97-AF65-F5344CB8AC3E}">
        <p14:creationId xmlns:p14="http://schemas.microsoft.com/office/powerpoint/2010/main" val="3850177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15662" y="2052918"/>
            <a:ext cx="8926171" cy="3600953"/>
          </a:xfrm>
          <a:prstGeom prst="rect">
            <a:avLst/>
          </a:prstGeom>
        </p:spPr>
      </p:pic>
    </p:spTree>
    <p:extLst>
      <p:ext uri="{BB962C8B-B14F-4D97-AF65-F5344CB8AC3E}">
        <p14:creationId xmlns:p14="http://schemas.microsoft.com/office/powerpoint/2010/main" val="126983105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861811" y="3000315"/>
            <a:ext cx="6468378" cy="857370"/>
          </a:xfrm>
          <a:prstGeom prst="rect">
            <a:avLst/>
          </a:prstGeom>
        </p:spPr>
      </p:pic>
    </p:spTree>
    <p:extLst>
      <p:ext uri="{BB962C8B-B14F-4D97-AF65-F5344CB8AC3E}">
        <p14:creationId xmlns:p14="http://schemas.microsoft.com/office/powerpoint/2010/main" val="145657570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select rows and columns?</a:t>
            </a:r>
            <a:endParaRPr lang="en-US" dirty="0"/>
          </a:p>
        </p:txBody>
      </p:sp>
      <p:sp>
        <p:nvSpPr>
          <p:cNvPr id="3" name="Content Placeholder 2"/>
          <p:cNvSpPr>
            <a:spLocks noGrp="1"/>
          </p:cNvSpPr>
          <p:nvPr>
            <p:ph idx="1"/>
          </p:nvPr>
        </p:nvSpPr>
        <p:spPr/>
        <p:txBody>
          <a:bodyPr/>
          <a:lstStyle/>
          <a:p>
            <a:r>
              <a:rPr lang="en-US" dirty="0"/>
              <a:t>i</a:t>
            </a:r>
            <a:r>
              <a:rPr lang="en-US" dirty="0" smtClean="0"/>
              <a:t>x</a:t>
            </a:r>
          </a:p>
          <a:p>
            <a:r>
              <a:rPr lang="en-US" dirty="0" err="1"/>
              <a:t>l</a:t>
            </a:r>
            <a:r>
              <a:rPr lang="en-US" dirty="0" err="1" smtClean="0"/>
              <a:t>oc</a:t>
            </a:r>
            <a:endParaRPr lang="en-US" dirty="0" smtClean="0"/>
          </a:p>
          <a:p>
            <a:r>
              <a:rPr lang="en-US" dirty="0" err="1"/>
              <a:t>i</a:t>
            </a:r>
            <a:r>
              <a:rPr lang="en-US" dirty="0" err="1" smtClean="0"/>
              <a:t>loc</a:t>
            </a:r>
            <a:endParaRPr lang="en-US" dirty="0" smtClean="0"/>
          </a:p>
          <a:p>
            <a:r>
              <a:rPr lang="en-US" dirty="0" smtClean="0"/>
              <a:t>at</a:t>
            </a:r>
          </a:p>
          <a:p>
            <a:r>
              <a:rPr lang="en-US" dirty="0" err="1" smtClean="0"/>
              <a:t>Iat</a:t>
            </a:r>
            <a:endParaRPr lang="en-US" dirty="0" smtClean="0"/>
          </a:p>
          <a:p>
            <a:endParaRPr lang="en-US" dirty="0" smtClean="0"/>
          </a:p>
        </p:txBody>
      </p:sp>
      <p:pic>
        <p:nvPicPr>
          <p:cNvPr id="4098" name="Picture 2" descr="grayscale photography of giraffe f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9042" y="2025030"/>
            <a:ext cx="4590988" cy="4251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40103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ix indexer </a:t>
            </a:r>
            <a:endParaRPr lang="en-US" dirty="0"/>
          </a:p>
        </p:txBody>
      </p:sp>
      <p:sp>
        <p:nvSpPr>
          <p:cNvPr id="3" name="Content Placeholder 2"/>
          <p:cNvSpPr>
            <a:spLocks noGrp="1"/>
          </p:cNvSpPr>
          <p:nvPr>
            <p:ph idx="1"/>
          </p:nvPr>
        </p:nvSpPr>
        <p:spPr/>
        <p:txBody>
          <a:bodyPr/>
          <a:lstStyle/>
          <a:p>
            <a:r>
              <a:rPr lang="en-US" dirty="0" smtClean="0">
                <a:solidFill>
                  <a:srgbClr val="FF0000"/>
                </a:solidFill>
              </a:rPr>
              <a:t>Why was it deprecated?</a:t>
            </a:r>
          </a:p>
          <a:p>
            <a:endParaRPr lang="en-US" dirty="0"/>
          </a:p>
          <a:p>
            <a:endParaRPr lang="en-US" dirty="0"/>
          </a:p>
        </p:txBody>
      </p:sp>
      <p:pic>
        <p:nvPicPr>
          <p:cNvPr id="5" name="Picture 4"/>
          <p:cNvPicPr>
            <a:picLocks noChangeAspect="1"/>
          </p:cNvPicPr>
          <p:nvPr/>
        </p:nvPicPr>
        <p:blipFill>
          <a:blip r:embed="rId3"/>
          <a:stretch>
            <a:fillRect/>
          </a:stretch>
        </p:blipFill>
        <p:spPr>
          <a:xfrm>
            <a:off x="1795151" y="3042164"/>
            <a:ext cx="7106642" cy="743054"/>
          </a:xfrm>
          <a:prstGeom prst="rect">
            <a:avLst/>
          </a:prstGeom>
        </p:spPr>
      </p:pic>
      <p:pic>
        <p:nvPicPr>
          <p:cNvPr id="6" name="Picture 5"/>
          <p:cNvPicPr>
            <a:picLocks noChangeAspect="1"/>
          </p:cNvPicPr>
          <p:nvPr/>
        </p:nvPicPr>
        <p:blipFill>
          <a:blip r:embed="rId4"/>
          <a:stretch>
            <a:fillRect/>
          </a:stretch>
        </p:blipFill>
        <p:spPr>
          <a:xfrm>
            <a:off x="1714177" y="4527873"/>
            <a:ext cx="7268589" cy="1390844"/>
          </a:xfrm>
          <a:prstGeom prst="rect">
            <a:avLst/>
          </a:prstGeom>
        </p:spPr>
      </p:pic>
    </p:spTree>
    <p:extLst>
      <p:ext uri="{BB962C8B-B14F-4D97-AF65-F5344CB8AC3E}">
        <p14:creationId xmlns:p14="http://schemas.microsoft.com/office/powerpoint/2010/main" val="315325920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dirty="0" err="1"/>
              <a:t>l</a:t>
            </a:r>
            <a:r>
              <a:rPr lang="en-US" dirty="0" err="1" smtClean="0"/>
              <a:t>oc</a:t>
            </a:r>
            <a:r>
              <a:rPr lang="en-US" dirty="0" smtClean="0"/>
              <a:t> </a:t>
            </a:r>
            <a:r>
              <a:rPr lang="en-US" dirty="0" smtClean="0">
                <a:sym typeface="Wingdings" panose="05000000000000000000" pitchFamily="2" charset="2"/>
              </a:rPr>
              <a:t> label</a:t>
            </a:r>
          </a:p>
          <a:p>
            <a:r>
              <a:rPr lang="en-US" dirty="0" err="1">
                <a:sym typeface="Wingdings" panose="05000000000000000000" pitchFamily="2" charset="2"/>
              </a:rPr>
              <a:t>i</a:t>
            </a:r>
            <a:r>
              <a:rPr lang="en-US" dirty="0" err="1" smtClean="0">
                <a:sym typeface="Wingdings" panose="05000000000000000000" pitchFamily="2" charset="2"/>
              </a:rPr>
              <a:t>loc</a:t>
            </a:r>
            <a:r>
              <a:rPr lang="en-US" dirty="0" smtClean="0">
                <a:sym typeface="Wingdings" panose="05000000000000000000" pitchFamily="2" charset="2"/>
              </a:rPr>
              <a:t>  integer location</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p>
        </p:txBody>
      </p:sp>
      <p:pic>
        <p:nvPicPr>
          <p:cNvPr id="6" name="Picture 5"/>
          <p:cNvPicPr>
            <a:picLocks noChangeAspect="1"/>
          </p:cNvPicPr>
          <p:nvPr/>
        </p:nvPicPr>
        <p:blipFill>
          <a:blip r:embed="rId3"/>
          <a:stretch>
            <a:fillRect/>
          </a:stretch>
        </p:blipFill>
        <p:spPr>
          <a:xfrm>
            <a:off x="9506310" y="4240492"/>
            <a:ext cx="1479430" cy="1721260"/>
          </a:xfrm>
          <a:prstGeom prst="rect">
            <a:avLst/>
          </a:prstGeom>
        </p:spPr>
      </p:pic>
    </p:spTree>
    <p:extLst>
      <p:ext uri="{BB962C8B-B14F-4D97-AF65-F5344CB8AC3E}">
        <p14:creationId xmlns:p14="http://schemas.microsoft.com/office/powerpoint/2010/main" val="398092264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select rows and columns?</a:t>
            </a:r>
            <a:endParaRPr lang="en-US" dirty="0"/>
          </a:p>
        </p:txBody>
      </p:sp>
      <p:sp>
        <p:nvSpPr>
          <p:cNvPr id="3" name="Content Placeholder 2"/>
          <p:cNvSpPr>
            <a:spLocks noGrp="1"/>
          </p:cNvSpPr>
          <p:nvPr>
            <p:ph idx="1"/>
          </p:nvPr>
        </p:nvSpPr>
        <p:spPr/>
        <p:txBody>
          <a:bodyPr/>
          <a:lstStyle/>
          <a:p>
            <a:r>
              <a:rPr lang="en-US" dirty="0"/>
              <a:t>i</a:t>
            </a:r>
            <a:r>
              <a:rPr lang="en-US" dirty="0" smtClean="0"/>
              <a:t>x</a:t>
            </a:r>
          </a:p>
          <a:p>
            <a:r>
              <a:rPr lang="en-US" dirty="0" err="1"/>
              <a:t>l</a:t>
            </a:r>
            <a:r>
              <a:rPr lang="en-US" dirty="0" err="1" smtClean="0"/>
              <a:t>oc</a:t>
            </a:r>
            <a:endParaRPr lang="en-US" dirty="0" smtClean="0"/>
          </a:p>
          <a:p>
            <a:r>
              <a:rPr lang="en-US" dirty="0" err="1"/>
              <a:t>i</a:t>
            </a:r>
            <a:r>
              <a:rPr lang="en-US" dirty="0" err="1" smtClean="0"/>
              <a:t>loc</a:t>
            </a:r>
            <a:endParaRPr lang="en-US" dirty="0" smtClean="0"/>
          </a:p>
          <a:p>
            <a:r>
              <a:rPr lang="en-US" b="1" dirty="0" smtClean="0">
                <a:solidFill>
                  <a:srgbClr val="FF0000"/>
                </a:solidFill>
              </a:rPr>
              <a:t>at</a:t>
            </a:r>
          </a:p>
          <a:p>
            <a:r>
              <a:rPr lang="en-US" b="1" dirty="0" err="1">
                <a:solidFill>
                  <a:srgbClr val="FF0000"/>
                </a:solidFill>
              </a:rPr>
              <a:t>i</a:t>
            </a:r>
            <a:r>
              <a:rPr lang="en-US" b="1" dirty="0" err="1" smtClean="0">
                <a:solidFill>
                  <a:srgbClr val="FF0000"/>
                </a:solidFill>
              </a:rPr>
              <a:t>at</a:t>
            </a:r>
            <a:endParaRPr lang="en-US" b="1" dirty="0" smtClean="0">
              <a:solidFill>
                <a:srgbClr val="FF0000"/>
              </a:solidFill>
            </a:endParaRPr>
          </a:p>
          <a:p>
            <a:endParaRPr lang="en-US" dirty="0" smtClean="0"/>
          </a:p>
        </p:txBody>
      </p:sp>
      <p:pic>
        <p:nvPicPr>
          <p:cNvPr id="4098" name="Picture 2" descr="grayscale photography of giraffe f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9042" y="2025030"/>
            <a:ext cx="4590988" cy="4251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14131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sohne"/>
              </a:rPr>
              <a:t>Selection with at and </a:t>
            </a:r>
            <a:r>
              <a:rPr lang="en-US" dirty="0" err="1">
                <a:solidFill>
                  <a:schemeClr val="tx1"/>
                </a:solidFill>
                <a:latin typeface="sohne"/>
              </a:rPr>
              <a:t>iat</a:t>
            </a:r>
            <a:r>
              <a:rPr lang="en-US" dirty="0">
                <a:solidFill>
                  <a:schemeClr val="tx1"/>
                </a:solidFill>
                <a:latin typeface="sohne"/>
              </a:rPr>
              <a:t/>
            </a:r>
            <a:br>
              <a:rPr lang="en-US" dirty="0">
                <a:solidFill>
                  <a:schemeClr val="tx1"/>
                </a:solidFill>
                <a:latin typeface="sohne"/>
              </a:rPr>
            </a:br>
            <a:endParaRPr lang="en-US" dirty="0">
              <a:solidFill>
                <a:schemeClr val="tx1"/>
              </a:solidFill>
            </a:endParaRPr>
          </a:p>
        </p:txBody>
      </p:sp>
      <p:sp>
        <p:nvSpPr>
          <p:cNvPr id="3" name="Content Placeholder 2"/>
          <p:cNvSpPr>
            <a:spLocks noGrp="1"/>
          </p:cNvSpPr>
          <p:nvPr>
            <p:ph idx="1"/>
          </p:nvPr>
        </p:nvSpPr>
        <p:spPr/>
        <p:txBody>
          <a:bodyPr/>
          <a:lstStyle/>
          <a:p>
            <a:r>
              <a:rPr lang="en-US" dirty="0" smtClean="0"/>
              <a:t>Only a single cell</a:t>
            </a:r>
            <a:endParaRPr lang="en-US" dirty="0"/>
          </a:p>
        </p:txBody>
      </p:sp>
      <p:pic>
        <p:nvPicPr>
          <p:cNvPr id="5" name="Picture 4"/>
          <p:cNvPicPr>
            <a:picLocks noChangeAspect="1"/>
          </p:cNvPicPr>
          <p:nvPr/>
        </p:nvPicPr>
        <p:blipFill>
          <a:blip r:embed="rId3"/>
          <a:stretch>
            <a:fillRect/>
          </a:stretch>
        </p:blipFill>
        <p:spPr>
          <a:xfrm>
            <a:off x="12243649" y="8405466"/>
            <a:ext cx="1479430" cy="1721260"/>
          </a:xfrm>
          <a:prstGeom prst="rect">
            <a:avLst/>
          </a:prstGeom>
        </p:spPr>
      </p:pic>
      <p:pic>
        <p:nvPicPr>
          <p:cNvPr id="6" name="Picture 5"/>
          <p:cNvPicPr>
            <a:picLocks noChangeAspect="1"/>
          </p:cNvPicPr>
          <p:nvPr/>
        </p:nvPicPr>
        <p:blipFill>
          <a:blip r:embed="rId3"/>
          <a:stretch>
            <a:fillRect/>
          </a:stretch>
        </p:blipFill>
        <p:spPr>
          <a:xfrm>
            <a:off x="9658710" y="4392892"/>
            <a:ext cx="1479430" cy="1721260"/>
          </a:xfrm>
          <a:prstGeom prst="rect">
            <a:avLst/>
          </a:prstGeom>
        </p:spPr>
      </p:pic>
      <p:pic>
        <p:nvPicPr>
          <p:cNvPr id="6146" name="Picture 2" descr="Rabbit Run Animation Test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371" y="3019068"/>
            <a:ext cx="4572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6185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select rows and columns?</a:t>
            </a:r>
            <a:endParaRPr lang="en-US" dirty="0"/>
          </a:p>
        </p:txBody>
      </p:sp>
      <p:sp>
        <p:nvSpPr>
          <p:cNvPr id="3" name="Content Placeholder 2"/>
          <p:cNvSpPr>
            <a:spLocks noGrp="1"/>
          </p:cNvSpPr>
          <p:nvPr>
            <p:ph idx="1"/>
          </p:nvPr>
        </p:nvSpPr>
        <p:spPr/>
        <p:txBody>
          <a:bodyPr/>
          <a:lstStyle/>
          <a:p>
            <a:r>
              <a:rPr lang="en-US" dirty="0"/>
              <a:t>i</a:t>
            </a:r>
            <a:r>
              <a:rPr lang="en-US" dirty="0" smtClean="0"/>
              <a:t>x</a:t>
            </a:r>
          </a:p>
          <a:p>
            <a:r>
              <a:rPr lang="en-US" sz="4000" dirty="0" err="1"/>
              <a:t>l</a:t>
            </a:r>
            <a:r>
              <a:rPr lang="en-US" sz="4000" dirty="0" err="1" smtClean="0"/>
              <a:t>oc</a:t>
            </a:r>
            <a:endParaRPr lang="en-US" sz="4000" dirty="0" smtClean="0"/>
          </a:p>
          <a:p>
            <a:r>
              <a:rPr lang="en-US" sz="4000" dirty="0" err="1"/>
              <a:t>i</a:t>
            </a:r>
            <a:r>
              <a:rPr lang="en-US" sz="4000" dirty="0" err="1" smtClean="0"/>
              <a:t>loc</a:t>
            </a:r>
            <a:endParaRPr lang="en-US" sz="4000" dirty="0" smtClean="0"/>
          </a:p>
          <a:p>
            <a:r>
              <a:rPr lang="en-US" dirty="0" smtClean="0"/>
              <a:t>at</a:t>
            </a:r>
          </a:p>
          <a:p>
            <a:r>
              <a:rPr lang="en-US" dirty="0" err="1" smtClean="0"/>
              <a:t>Iat</a:t>
            </a:r>
            <a:endParaRPr lang="en-US" dirty="0" smtClean="0"/>
          </a:p>
          <a:p>
            <a:endParaRPr lang="en-US" dirty="0" smtClean="0"/>
          </a:p>
        </p:txBody>
      </p:sp>
      <p:pic>
        <p:nvPicPr>
          <p:cNvPr id="4098" name="Picture 2" descr="grayscale photography of giraffe 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042" y="2025030"/>
            <a:ext cx="4590988" cy="4251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13991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Duplication</a:t>
            </a:r>
            <a:br>
              <a:rPr lang="en-US" dirty="0"/>
            </a:b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Which one to choose? </a:t>
            </a:r>
          </a:p>
          <a:p>
            <a:endParaRPr lang="en-US" dirty="0"/>
          </a:p>
        </p:txBody>
      </p:sp>
      <p:pic>
        <p:nvPicPr>
          <p:cNvPr id="4" name="Picture 3"/>
          <p:cNvPicPr>
            <a:picLocks noChangeAspect="1"/>
          </p:cNvPicPr>
          <p:nvPr/>
        </p:nvPicPr>
        <p:blipFill>
          <a:blip r:embed="rId3"/>
          <a:stretch>
            <a:fillRect/>
          </a:stretch>
        </p:blipFill>
        <p:spPr>
          <a:xfrm>
            <a:off x="1103312" y="2260120"/>
            <a:ext cx="9255289" cy="865109"/>
          </a:xfrm>
          <a:prstGeom prst="rect">
            <a:avLst/>
          </a:prstGeom>
        </p:spPr>
      </p:pic>
    </p:spTree>
    <p:extLst>
      <p:ext uri="{BB962C8B-B14F-4D97-AF65-F5344CB8AC3E}">
        <p14:creationId xmlns:p14="http://schemas.microsoft.com/office/powerpoint/2010/main" val="5568891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Duplication</a:t>
            </a:r>
            <a:br>
              <a:rPr lang="en-US" dirty="0"/>
            </a:b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Which one to choose? </a:t>
            </a:r>
          </a:p>
          <a:p>
            <a:endParaRPr lang="en-US" dirty="0"/>
          </a:p>
        </p:txBody>
      </p:sp>
      <p:pic>
        <p:nvPicPr>
          <p:cNvPr id="4" name="Picture 3"/>
          <p:cNvPicPr>
            <a:picLocks noChangeAspect="1"/>
          </p:cNvPicPr>
          <p:nvPr/>
        </p:nvPicPr>
        <p:blipFill>
          <a:blip r:embed="rId3"/>
          <a:stretch>
            <a:fillRect/>
          </a:stretch>
        </p:blipFill>
        <p:spPr>
          <a:xfrm>
            <a:off x="1103312" y="2260120"/>
            <a:ext cx="9255289" cy="865109"/>
          </a:xfrm>
          <a:prstGeom prst="rect">
            <a:avLst/>
          </a:prstGeom>
        </p:spPr>
      </p:pic>
      <p:pic>
        <p:nvPicPr>
          <p:cNvPr id="5" name="Picture 4"/>
          <p:cNvPicPr>
            <a:picLocks noChangeAspect="1"/>
          </p:cNvPicPr>
          <p:nvPr/>
        </p:nvPicPr>
        <p:blipFill>
          <a:blip r:embed="rId4"/>
          <a:stretch>
            <a:fillRect/>
          </a:stretch>
        </p:blipFill>
        <p:spPr>
          <a:xfrm>
            <a:off x="1103312" y="5555413"/>
            <a:ext cx="2689390" cy="542596"/>
          </a:xfrm>
          <a:prstGeom prst="rect">
            <a:avLst/>
          </a:prstGeom>
        </p:spPr>
      </p:pic>
      <p:sp>
        <p:nvSpPr>
          <p:cNvPr id="6" name="TextBox 5"/>
          <p:cNvSpPr txBox="1"/>
          <p:nvPr/>
        </p:nvSpPr>
        <p:spPr>
          <a:xfrm>
            <a:off x="7125419" y="5693434"/>
            <a:ext cx="2448106" cy="369332"/>
          </a:xfrm>
          <a:prstGeom prst="rect">
            <a:avLst/>
          </a:prstGeom>
          <a:noFill/>
        </p:spPr>
        <p:txBody>
          <a:bodyPr wrap="none" rtlCol="0">
            <a:spAutoFit/>
          </a:bodyPr>
          <a:lstStyle/>
          <a:p>
            <a:r>
              <a:rPr lang="en-US" dirty="0" smtClean="0"/>
              <a:t>Do we need </a:t>
            </a:r>
            <a:r>
              <a:rPr lang="en-US" dirty="0" err="1" smtClean="0"/>
              <a:t>notna</a:t>
            </a:r>
            <a:r>
              <a:rPr lang="en-US" dirty="0" smtClean="0"/>
              <a:t>?</a:t>
            </a:r>
            <a:endParaRPr lang="en-US" dirty="0"/>
          </a:p>
        </p:txBody>
      </p:sp>
    </p:spTree>
    <p:extLst>
      <p:ext uri="{BB962C8B-B14F-4D97-AF65-F5344CB8AC3E}">
        <p14:creationId xmlns:p14="http://schemas.microsoft.com/office/powerpoint/2010/main" val="26011215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Omdena</a:t>
            </a:r>
            <a:r>
              <a:rPr lang="en-US" dirty="0" smtClean="0"/>
              <a:t>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4014787" y="2881312"/>
            <a:ext cx="4162425" cy="1095375"/>
          </a:xfrm>
          <a:prstGeom prst="rect">
            <a:avLst/>
          </a:prstGeom>
        </p:spPr>
      </p:pic>
      <p:pic>
        <p:nvPicPr>
          <p:cNvPr id="7" name="Picture 6"/>
          <p:cNvPicPr>
            <a:picLocks noChangeAspect="1"/>
          </p:cNvPicPr>
          <p:nvPr/>
        </p:nvPicPr>
        <p:blipFill>
          <a:blip r:embed="rId3"/>
          <a:stretch>
            <a:fillRect/>
          </a:stretch>
        </p:blipFill>
        <p:spPr>
          <a:xfrm>
            <a:off x="4014787" y="4846319"/>
            <a:ext cx="3819525" cy="1200150"/>
          </a:xfrm>
          <a:prstGeom prst="rect">
            <a:avLst/>
          </a:prstGeom>
        </p:spPr>
      </p:pic>
    </p:spTree>
    <p:extLst>
      <p:ext uri="{BB962C8B-B14F-4D97-AF65-F5344CB8AC3E}">
        <p14:creationId xmlns:p14="http://schemas.microsoft.com/office/powerpoint/2010/main" val="34290550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103312" y="2260120"/>
            <a:ext cx="9255289" cy="865109"/>
          </a:xfrm>
          <a:prstGeom prst="rect">
            <a:avLst/>
          </a:prstGeom>
        </p:spPr>
      </p:pic>
      <p:pic>
        <p:nvPicPr>
          <p:cNvPr id="5" name="Picture 4"/>
          <p:cNvPicPr>
            <a:picLocks noChangeAspect="1"/>
          </p:cNvPicPr>
          <p:nvPr/>
        </p:nvPicPr>
        <p:blipFill>
          <a:blip r:embed="rId4"/>
          <a:stretch>
            <a:fillRect/>
          </a:stretch>
        </p:blipFill>
        <p:spPr>
          <a:xfrm>
            <a:off x="1103312" y="4830793"/>
            <a:ext cx="10304096" cy="1245078"/>
          </a:xfrm>
          <a:prstGeom prst="rect">
            <a:avLst/>
          </a:prstGeom>
        </p:spPr>
      </p:pic>
    </p:spTree>
    <p:extLst>
      <p:ext uri="{BB962C8B-B14F-4D97-AF65-F5344CB8AC3E}">
        <p14:creationId xmlns:p14="http://schemas.microsoft.com/office/powerpoint/2010/main" val="240815842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Builtin</a:t>
            </a:r>
            <a:r>
              <a:rPr lang="en-US" dirty="0" smtClean="0"/>
              <a:t> Python vs Pandas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103312" y="2324198"/>
            <a:ext cx="2481519" cy="3652919"/>
          </a:xfrm>
          <a:prstGeom prst="rect">
            <a:avLst/>
          </a:prstGeom>
        </p:spPr>
      </p:pic>
      <p:pic>
        <p:nvPicPr>
          <p:cNvPr id="5" name="Picture 4"/>
          <p:cNvPicPr>
            <a:picLocks noChangeAspect="1"/>
          </p:cNvPicPr>
          <p:nvPr/>
        </p:nvPicPr>
        <p:blipFill>
          <a:blip r:embed="rId4"/>
          <a:stretch>
            <a:fillRect/>
          </a:stretch>
        </p:blipFill>
        <p:spPr>
          <a:xfrm>
            <a:off x="5576582" y="1705863"/>
            <a:ext cx="3267531" cy="2019582"/>
          </a:xfrm>
          <a:prstGeom prst="rect">
            <a:avLst/>
          </a:prstGeom>
        </p:spPr>
      </p:pic>
      <p:pic>
        <p:nvPicPr>
          <p:cNvPr id="6" name="Picture 5"/>
          <p:cNvPicPr>
            <a:picLocks noChangeAspect="1"/>
          </p:cNvPicPr>
          <p:nvPr/>
        </p:nvPicPr>
        <p:blipFill>
          <a:blip r:embed="rId5"/>
          <a:stretch>
            <a:fillRect/>
          </a:stretch>
        </p:blipFill>
        <p:spPr>
          <a:xfrm>
            <a:off x="6067187" y="3944258"/>
            <a:ext cx="2286319" cy="2667372"/>
          </a:xfrm>
          <a:prstGeom prst="rect">
            <a:avLst/>
          </a:prstGeom>
        </p:spPr>
      </p:pic>
      <p:sp>
        <p:nvSpPr>
          <p:cNvPr id="7" name="TextBox 6"/>
          <p:cNvSpPr txBox="1"/>
          <p:nvPr/>
        </p:nvSpPr>
        <p:spPr>
          <a:xfrm>
            <a:off x="10258618" y="3079114"/>
            <a:ext cx="1454244" cy="646331"/>
          </a:xfrm>
          <a:prstGeom prst="rect">
            <a:avLst/>
          </a:prstGeom>
          <a:noFill/>
        </p:spPr>
        <p:txBody>
          <a:bodyPr wrap="none" rtlCol="0">
            <a:spAutoFit/>
          </a:bodyPr>
          <a:lstStyle/>
          <a:p>
            <a:r>
              <a:rPr lang="en-US" dirty="0" smtClean="0"/>
              <a:t>Which one </a:t>
            </a:r>
          </a:p>
          <a:p>
            <a:r>
              <a:rPr lang="en-US" dirty="0" smtClean="0"/>
              <a:t>To use?</a:t>
            </a:r>
            <a:endParaRPr lang="en-US" dirty="0"/>
          </a:p>
        </p:txBody>
      </p:sp>
      <p:pic>
        <p:nvPicPr>
          <p:cNvPr id="8" name="Picture 7"/>
          <p:cNvPicPr>
            <a:picLocks noChangeAspect="1"/>
          </p:cNvPicPr>
          <p:nvPr/>
        </p:nvPicPr>
        <p:blipFill>
          <a:blip r:embed="rId6"/>
          <a:stretch>
            <a:fillRect/>
          </a:stretch>
        </p:blipFill>
        <p:spPr>
          <a:xfrm>
            <a:off x="10084600" y="4496660"/>
            <a:ext cx="1479430" cy="1721260"/>
          </a:xfrm>
          <a:prstGeom prst="rect">
            <a:avLst/>
          </a:prstGeom>
        </p:spPr>
      </p:pic>
      <p:sp>
        <p:nvSpPr>
          <p:cNvPr id="9" name="Rectangle 8"/>
          <p:cNvSpPr/>
          <p:nvPr/>
        </p:nvSpPr>
        <p:spPr>
          <a:xfrm>
            <a:off x="10258618" y="6418861"/>
            <a:ext cx="667170" cy="369332"/>
          </a:xfrm>
          <a:prstGeom prst="rect">
            <a:avLst/>
          </a:prstGeom>
        </p:spPr>
        <p:txBody>
          <a:bodyPr wrap="none">
            <a:spAutoFit/>
          </a:bodyPr>
          <a:lstStyle/>
          <a:p>
            <a:r>
              <a:rPr lang="en-US" b="1" dirty="0"/>
              <a:t>NB 4</a:t>
            </a:r>
          </a:p>
        </p:txBody>
      </p:sp>
    </p:spTree>
    <p:extLst>
      <p:ext uri="{BB962C8B-B14F-4D97-AF65-F5344CB8AC3E}">
        <p14:creationId xmlns:p14="http://schemas.microsoft.com/office/powerpoint/2010/main" val="272533123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datasets?</a:t>
            </a:r>
            <a:endParaRPr lang="en-US" dirty="0"/>
          </a:p>
        </p:txBody>
      </p:sp>
      <p:sp>
        <p:nvSpPr>
          <p:cNvPr id="3" name="Content Placeholder 2"/>
          <p:cNvSpPr>
            <a:spLocks noGrp="1"/>
          </p:cNvSpPr>
          <p:nvPr>
            <p:ph idx="1"/>
          </p:nvPr>
        </p:nvSpPr>
        <p:spPr/>
        <p:txBody>
          <a:bodyPr/>
          <a:lstStyle/>
          <a:p>
            <a:r>
              <a:rPr lang="en-US" dirty="0" smtClean="0"/>
              <a:t>CONCAT</a:t>
            </a:r>
          </a:p>
          <a:p>
            <a:r>
              <a:rPr lang="en-US" dirty="0" smtClean="0"/>
              <a:t>APPEND </a:t>
            </a:r>
          </a:p>
          <a:p>
            <a:r>
              <a:rPr lang="en-US" dirty="0" smtClean="0"/>
              <a:t>JOIN </a:t>
            </a:r>
          </a:p>
          <a:p>
            <a:r>
              <a:rPr lang="en-US" dirty="0" smtClean="0"/>
              <a:t>MERGE </a:t>
            </a:r>
            <a:endParaRPr lang="en-US" dirty="0"/>
          </a:p>
        </p:txBody>
      </p:sp>
      <p:pic>
        <p:nvPicPr>
          <p:cNvPr id="5" name="Picture 4"/>
          <p:cNvPicPr>
            <a:picLocks noChangeAspect="1"/>
          </p:cNvPicPr>
          <p:nvPr/>
        </p:nvPicPr>
        <p:blipFill>
          <a:blip r:embed="rId3"/>
          <a:stretch>
            <a:fillRect/>
          </a:stretch>
        </p:blipFill>
        <p:spPr>
          <a:xfrm>
            <a:off x="5641399" y="2443170"/>
            <a:ext cx="4357022" cy="3343259"/>
          </a:xfrm>
          <a:prstGeom prst="rect">
            <a:avLst/>
          </a:prstGeom>
        </p:spPr>
      </p:pic>
    </p:spTree>
    <p:extLst>
      <p:ext uri="{BB962C8B-B14F-4D97-AF65-F5344CB8AC3E}">
        <p14:creationId xmlns:p14="http://schemas.microsoft.com/office/powerpoint/2010/main" val="217399286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datasets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81192" y="2019191"/>
            <a:ext cx="7277207" cy="4417474"/>
          </a:xfrm>
          <a:prstGeom prst="rect">
            <a:avLst/>
          </a:prstGeom>
        </p:spPr>
      </p:pic>
    </p:spTree>
    <p:extLst>
      <p:ext uri="{BB962C8B-B14F-4D97-AF65-F5344CB8AC3E}">
        <p14:creationId xmlns:p14="http://schemas.microsoft.com/office/powerpoint/2010/main" val="39328071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SQL?</a:t>
            </a:r>
            <a:endParaRPr lang="en-US" dirty="0"/>
          </a:p>
        </p:txBody>
      </p:sp>
      <p:sp>
        <p:nvSpPr>
          <p:cNvPr id="3" name="Content Placeholder 2"/>
          <p:cNvSpPr>
            <a:spLocks noGrp="1"/>
          </p:cNvSpPr>
          <p:nvPr>
            <p:ph idx="1"/>
          </p:nvPr>
        </p:nvSpPr>
        <p:spPr>
          <a:xfrm>
            <a:off x="1709105" y="2400299"/>
            <a:ext cx="9784080" cy="4206240"/>
          </a:xfrm>
        </p:spPr>
        <p:txBody>
          <a:bodyPr/>
          <a:lstStyle/>
          <a:p>
            <a:endParaRPr lang="en-US"/>
          </a:p>
        </p:txBody>
      </p:sp>
      <p:pic>
        <p:nvPicPr>
          <p:cNvPr id="13314" name="Picture 2" descr="SQl JOINS (Inner Join / Left Join / Right Join / Full Outer join)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514" y="1943099"/>
            <a:ext cx="6062302" cy="45467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0011625" y="3793092"/>
            <a:ext cx="1479430" cy="1721260"/>
          </a:xfrm>
          <a:prstGeom prst="rect">
            <a:avLst/>
          </a:prstGeom>
        </p:spPr>
      </p:pic>
      <p:sp>
        <p:nvSpPr>
          <p:cNvPr id="4" name="Rectangle 3"/>
          <p:cNvSpPr/>
          <p:nvPr/>
        </p:nvSpPr>
        <p:spPr>
          <a:xfrm>
            <a:off x="9070489" y="5937049"/>
            <a:ext cx="2812565" cy="369332"/>
          </a:xfrm>
          <a:prstGeom prst="rect">
            <a:avLst/>
          </a:prstGeom>
        </p:spPr>
        <p:txBody>
          <a:bodyPr wrap="none">
            <a:spAutoFit/>
          </a:bodyPr>
          <a:lstStyle/>
          <a:p>
            <a:r>
              <a:rPr lang="en-US" b="1" dirty="0"/>
              <a:t>NB Combining </a:t>
            </a:r>
            <a:r>
              <a:rPr lang="en-US" b="1" dirty="0" err="1"/>
              <a:t>dataframes</a:t>
            </a:r>
            <a:endParaRPr lang="en-US" b="1" dirty="0"/>
          </a:p>
        </p:txBody>
      </p:sp>
    </p:spTree>
    <p:extLst>
      <p:ext uri="{BB962C8B-B14F-4D97-AF65-F5344CB8AC3E}">
        <p14:creationId xmlns:p14="http://schemas.microsoft.com/office/powerpoint/2010/main" val="21949629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Ignore index</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571093" y="2011680"/>
            <a:ext cx="1457528" cy="2791215"/>
          </a:xfrm>
          <a:prstGeom prst="rect">
            <a:avLst/>
          </a:prstGeom>
        </p:spPr>
      </p:pic>
      <p:pic>
        <p:nvPicPr>
          <p:cNvPr id="5" name="Picture 4"/>
          <p:cNvPicPr>
            <a:picLocks noChangeAspect="1"/>
          </p:cNvPicPr>
          <p:nvPr/>
        </p:nvPicPr>
        <p:blipFill>
          <a:blip r:embed="rId4"/>
          <a:stretch>
            <a:fillRect/>
          </a:stretch>
        </p:blipFill>
        <p:spPr>
          <a:xfrm>
            <a:off x="5678622" y="2011680"/>
            <a:ext cx="1552792" cy="2791215"/>
          </a:xfrm>
          <a:prstGeom prst="rect">
            <a:avLst/>
          </a:prstGeom>
        </p:spPr>
      </p:pic>
      <p:pic>
        <p:nvPicPr>
          <p:cNvPr id="6" name="Picture 5"/>
          <p:cNvPicPr>
            <a:picLocks noChangeAspect="1"/>
          </p:cNvPicPr>
          <p:nvPr/>
        </p:nvPicPr>
        <p:blipFill>
          <a:blip r:embed="rId5"/>
          <a:stretch>
            <a:fillRect/>
          </a:stretch>
        </p:blipFill>
        <p:spPr>
          <a:xfrm>
            <a:off x="3390092" y="5665313"/>
            <a:ext cx="1638529" cy="295316"/>
          </a:xfrm>
          <a:prstGeom prst="rect">
            <a:avLst/>
          </a:prstGeom>
        </p:spPr>
      </p:pic>
      <p:pic>
        <p:nvPicPr>
          <p:cNvPr id="7" name="Picture 6"/>
          <p:cNvPicPr>
            <a:picLocks noChangeAspect="1"/>
          </p:cNvPicPr>
          <p:nvPr/>
        </p:nvPicPr>
        <p:blipFill>
          <a:blip r:embed="rId6"/>
          <a:stretch>
            <a:fillRect/>
          </a:stretch>
        </p:blipFill>
        <p:spPr>
          <a:xfrm>
            <a:off x="5940676" y="5665313"/>
            <a:ext cx="2991267" cy="317141"/>
          </a:xfrm>
          <a:prstGeom prst="rect">
            <a:avLst/>
          </a:prstGeom>
        </p:spPr>
      </p:pic>
      <p:sp>
        <p:nvSpPr>
          <p:cNvPr id="8" name="Rectangle 7"/>
          <p:cNvSpPr/>
          <p:nvPr/>
        </p:nvSpPr>
        <p:spPr>
          <a:xfrm>
            <a:off x="9111344" y="5982454"/>
            <a:ext cx="2827198" cy="523220"/>
          </a:xfrm>
          <a:prstGeom prst="rect">
            <a:avLst/>
          </a:prstGeom>
        </p:spPr>
        <p:txBody>
          <a:bodyPr wrap="square">
            <a:spAutoFit/>
          </a:bodyPr>
          <a:lstStyle/>
          <a:p>
            <a:r>
              <a:rPr lang="en-US" sz="2800" b="1" dirty="0"/>
              <a:t>What to expect?</a:t>
            </a:r>
          </a:p>
        </p:txBody>
      </p:sp>
    </p:spTree>
    <p:extLst>
      <p:ext uri="{BB962C8B-B14F-4D97-AF65-F5344CB8AC3E}">
        <p14:creationId xmlns:p14="http://schemas.microsoft.com/office/powerpoint/2010/main" val="44146045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74155" y="2011679"/>
            <a:ext cx="1457528" cy="2791215"/>
          </a:xfrm>
          <a:prstGeom prst="rect">
            <a:avLst/>
          </a:prstGeom>
        </p:spPr>
      </p:pic>
      <p:pic>
        <p:nvPicPr>
          <p:cNvPr id="5" name="Picture 4"/>
          <p:cNvPicPr>
            <a:picLocks noChangeAspect="1"/>
          </p:cNvPicPr>
          <p:nvPr/>
        </p:nvPicPr>
        <p:blipFill>
          <a:blip r:embed="rId4"/>
          <a:stretch>
            <a:fillRect/>
          </a:stretch>
        </p:blipFill>
        <p:spPr>
          <a:xfrm>
            <a:off x="2249622" y="2011678"/>
            <a:ext cx="1552792" cy="2791215"/>
          </a:xfrm>
          <a:prstGeom prst="rect">
            <a:avLst/>
          </a:prstGeom>
        </p:spPr>
      </p:pic>
      <p:pic>
        <p:nvPicPr>
          <p:cNvPr id="6" name="Picture 5"/>
          <p:cNvPicPr>
            <a:picLocks noChangeAspect="1"/>
          </p:cNvPicPr>
          <p:nvPr/>
        </p:nvPicPr>
        <p:blipFill>
          <a:blip r:embed="rId5"/>
          <a:stretch>
            <a:fillRect/>
          </a:stretch>
        </p:blipFill>
        <p:spPr>
          <a:xfrm>
            <a:off x="5940676" y="2060663"/>
            <a:ext cx="1638529" cy="295316"/>
          </a:xfrm>
          <a:prstGeom prst="rect">
            <a:avLst/>
          </a:prstGeom>
        </p:spPr>
      </p:pic>
      <p:pic>
        <p:nvPicPr>
          <p:cNvPr id="7" name="Picture 6"/>
          <p:cNvPicPr>
            <a:picLocks noChangeAspect="1"/>
          </p:cNvPicPr>
          <p:nvPr/>
        </p:nvPicPr>
        <p:blipFill>
          <a:blip r:embed="rId6"/>
          <a:stretch>
            <a:fillRect/>
          </a:stretch>
        </p:blipFill>
        <p:spPr>
          <a:xfrm>
            <a:off x="8947275" y="2060663"/>
            <a:ext cx="2991267" cy="317141"/>
          </a:xfrm>
          <a:prstGeom prst="rect">
            <a:avLst/>
          </a:prstGeom>
        </p:spPr>
      </p:pic>
      <p:pic>
        <p:nvPicPr>
          <p:cNvPr id="10" name="Picture 9"/>
          <p:cNvPicPr>
            <a:picLocks noChangeAspect="1"/>
          </p:cNvPicPr>
          <p:nvPr/>
        </p:nvPicPr>
        <p:blipFill>
          <a:blip r:embed="rId7"/>
          <a:stretch>
            <a:fillRect/>
          </a:stretch>
        </p:blipFill>
        <p:spPr>
          <a:xfrm>
            <a:off x="9824241" y="2849860"/>
            <a:ext cx="1638529" cy="2896004"/>
          </a:xfrm>
          <a:prstGeom prst="rect">
            <a:avLst/>
          </a:prstGeom>
        </p:spPr>
      </p:pic>
      <p:pic>
        <p:nvPicPr>
          <p:cNvPr id="11" name="Picture 10"/>
          <p:cNvPicPr>
            <a:picLocks noChangeAspect="1"/>
          </p:cNvPicPr>
          <p:nvPr/>
        </p:nvPicPr>
        <p:blipFill>
          <a:blip r:embed="rId8"/>
          <a:stretch>
            <a:fillRect/>
          </a:stretch>
        </p:blipFill>
        <p:spPr>
          <a:xfrm>
            <a:off x="6253844" y="2832869"/>
            <a:ext cx="1557098" cy="2912995"/>
          </a:xfrm>
          <a:prstGeom prst="rect">
            <a:avLst/>
          </a:prstGeom>
        </p:spPr>
      </p:pic>
    </p:spTree>
    <p:extLst>
      <p:ext uri="{BB962C8B-B14F-4D97-AF65-F5344CB8AC3E}">
        <p14:creationId xmlns:p14="http://schemas.microsoft.com/office/powerpoint/2010/main" val="192658435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group and aggregate?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38718" y="2873903"/>
            <a:ext cx="4819507" cy="3046693"/>
          </a:xfrm>
          <a:prstGeom prst="rect">
            <a:avLst/>
          </a:prstGeom>
        </p:spPr>
      </p:pic>
      <p:pic>
        <p:nvPicPr>
          <p:cNvPr id="5" name="Picture 4"/>
          <p:cNvPicPr>
            <a:picLocks noChangeAspect="1"/>
          </p:cNvPicPr>
          <p:nvPr/>
        </p:nvPicPr>
        <p:blipFill>
          <a:blip r:embed="rId4"/>
          <a:stretch>
            <a:fillRect/>
          </a:stretch>
        </p:blipFill>
        <p:spPr>
          <a:xfrm>
            <a:off x="10049853" y="4397249"/>
            <a:ext cx="1479430" cy="1721260"/>
          </a:xfrm>
          <a:prstGeom prst="rect">
            <a:avLst/>
          </a:prstGeom>
        </p:spPr>
      </p:pic>
    </p:spTree>
    <p:extLst>
      <p:ext uri="{BB962C8B-B14F-4D97-AF65-F5344CB8AC3E}">
        <p14:creationId xmlns:p14="http://schemas.microsoft.com/office/powerpoint/2010/main" val="86148908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Guidance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85842" y="1429135"/>
            <a:ext cx="7964011" cy="1047896"/>
          </a:xfrm>
          <a:prstGeom prst="rect">
            <a:avLst/>
          </a:prstGeom>
        </p:spPr>
      </p:pic>
      <p:pic>
        <p:nvPicPr>
          <p:cNvPr id="5" name="Picture 4"/>
          <p:cNvPicPr>
            <a:picLocks noChangeAspect="1"/>
          </p:cNvPicPr>
          <p:nvPr/>
        </p:nvPicPr>
        <p:blipFill>
          <a:blip r:embed="rId3"/>
          <a:stretch>
            <a:fillRect/>
          </a:stretch>
        </p:blipFill>
        <p:spPr>
          <a:xfrm>
            <a:off x="2113994" y="2910447"/>
            <a:ext cx="7935859" cy="1086002"/>
          </a:xfrm>
          <a:prstGeom prst="rect">
            <a:avLst/>
          </a:prstGeom>
        </p:spPr>
      </p:pic>
      <p:pic>
        <p:nvPicPr>
          <p:cNvPr id="7" name="Picture 6"/>
          <p:cNvPicPr>
            <a:picLocks noChangeAspect="1"/>
          </p:cNvPicPr>
          <p:nvPr/>
        </p:nvPicPr>
        <p:blipFill>
          <a:blip r:embed="rId4"/>
          <a:stretch>
            <a:fillRect/>
          </a:stretch>
        </p:blipFill>
        <p:spPr>
          <a:xfrm>
            <a:off x="4751496" y="4652707"/>
            <a:ext cx="4448796" cy="2029108"/>
          </a:xfrm>
          <a:prstGeom prst="rect">
            <a:avLst/>
          </a:prstGeom>
        </p:spPr>
      </p:pic>
    </p:spTree>
    <p:extLst>
      <p:ext uri="{BB962C8B-B14F-4D97-AF65-F5344CB8AC3E}">
        <p14:creationId xmlns:p14="http://schemas.microsoft.com/office/powerpoint/2010/main" val="175656797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Multiindex</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769273" y="1446281"/>
            <a:ext cx="5020376" cy="5182323"/>
          </a:xfrm>
          <a:prstGeom prst="rect">
            <a:avLst/>
          </a:prstGeom>
        </p:spPr>
      </p:pic>
      <p:sp>
        <p:nvSpPr>
          <p:cNvPr id="6" name="TextBox 5"/>
          <p:cNvSpPr txBox="1"/>
          <p:nvPr/>
        </p:nvSpPr>
        <p:spPr>
          <a:xfrm>
            <a:off x="8833449" y="3467819"/>
            <a:ext cx="2044149" cy="923330"/>
          </a:xfrm>
          <a:prstGeom prst="rect">
            <a:avLst/>
          </a:prstGeom>
          <a:noFill/>
        </p:spPr>
        <p:txBody>
          <a:bodyPr wrap="none" rtlCol="0">
            <a:spAutoFit/>
          </a:bodyPr>
          <a:lstStyle/>
          <a:p>
            <a:r>
              <a:rPr lang="en-US" dirty="0" smtClean="0"/>
              <a:t>How to?  </a:t>
            </a:r>
          </a:p>
          <a:p>
            <a:endParaRPr lang="en-US" dirty="0"/>
          </a:p>
          <a:p>
            <a:r>
              <a:rPr lang="en-US" dirty="0" smtClean="0"/>
              <a:t>How to remove?</a:t>
            </a:r>
            <a:endParaRPr lang="en-US" dirty="0"/>
          </a:p>
        </p:txBody>
      </p:sp>
    </p:spTree>
    <p:extLst>
      <p:ext uri="{BB962C8B-B14F-4D97-AF65-F5344CB8AC3E}">
        <p14:creationId xmlns:p14="http://schemas.microsoft.com/office/powerpoint/2010/main" val="12583030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solution for r?</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67818" y="2011680"/>
            <a:ext cx="4562385" cy="4562385"/>
          </a:xfrm>
          <a:prstGeom prst="rect">
            <a:avLst/>
          </a:prstGeom>
        </p:spPr>
      </p:pic>
    </p:spTree>
    <p:extLst>
      <p:ext uri="{BB962C8B-B14F-4D97-AF65-F5344CB8AC3E}">
        <p14:creationId xmlns:p14="http://schemas.microsoft.com/office/powerpoint/2010/main" val="2134268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difference?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848742" y="3616420"/>
            <a:ext cx="4201111" cy="3000794"/>
          </a:xfrm>
          <a:prstGeom prst="rect">
            <a:avLst/>
          </a:prstGeom>
        </p:spPr>
      </p:pic>
      <p:pic>
        <p:nvPicPr>
          <p:cNvPr id="5" name="Picture 4"/>
          <p:cNvPicPr>
            <a:picLocks noChangeAspect="1"/>
          </p:cNvPicPr>
          <p:nvPr/>
        </p:nvPicPr>
        <p:blipFill>
          <a:blip r:embed="rId3"/>
          <a:stretch>
            <a:fillRect/>
          </a:stretch>
        </p:blipFill>
        <p:spPr>
          <a:xfrm>
            <a:off x="912707" y="3019076"/>
            <a:ext cx="3485697" cy="3598138"/>
          </a:xfrm>
          <a:prstGeom prst="rect">
            <a:avLst/>
          </a:prstGeom>
        </p:spPr>
      </p:pic>
      <p:pic>
        <p:nvPicPr>
          <p:cNvPr id="6" name="Picture 5"/>
          <p:cNvPicPr>
            <a:picLocks noChangeAspect="1"/>
          </p:cNvPicPr>
          <p:nvPr/>
        </p:nvPicPr>
        <p:blipFill>
          <a:blip r:embed="rId4"/>
          <a:stretch>
            <a:fillRect/>
          </a:stretch>
        </p:blipFill>
        <p:spPr>
          <a:xfrm>
            <a:off x="1528414" y="1729571"/>
            <a:ext cx="7640116" cy="1095528"/>
          </a:xfrm>
          <a:prstGeom prst="rect">
            <a:avLst/>
          </a:prstGeom>
        </p:spPr>
      </p:pic>
      <p:sp>
        <p:nvSpPr>
          <p:cNvPr id="7" name="TextBox 6"/>
          <p:cNvSpPr txBox="1"/>
          <p:nvPr/>
        </p:nvSpPr>
        <p:spPr>
          <a:xfrm>
            <a:off x="10558732" y="2825099"/>
            <a:ext cx="1321196" cy="923330"/>
          </a:xfrm>
          <a:prstGeom prst="rect">
            <a:avLst/>
          </a:prstGeom>
          <a:noFill/>
        </p:spPr>
        <p:txBody>
          <a:bodyPr wrap="none" rtlCol="0">
            <a:spAutoFit/>
          </a:bodyPr>
          <a:lstStyle/>
          <a:p>
            <a:r>
              <a:rPr lang="en-US" dirty="0" smtClean="0"/>
              <a:t>Modify to </a:t>
            </a:r>
          </a:p>
          <a:p>
            <a:r>
              <a:rPr lang="en-US" dirty="0" smtClean="0"/>
              <a:t>Get the </a:t>
            </a:r>
          </a:p>
          <a:p>
            <a:r>
              <a:rPr lang="en-US" dirty="0" err="1" smtClean="0"/>
              <a:t>multiindex</a:t>
            </a:r>
            <a:endParaRPr lang="en-US" dirty="0"/>
          </a:p>
        </p:txBody>
      </p:sp>
    </p:spTree>
    <p:extLst>
      <p:ext uri="{BB962C8B-B14F-4D97-AF65-F5344CB8AC3E}">
        <p14:creationId xmlns:p14="http://schemas.microsoft.com/office/powerpoint/2010/main" val="111680323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504" y="231266"/>
            <a:ext cx="9784080" cy="1508760"/>
          </a:xfrm>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993127" y="3673037"/>
            <a:ext cx="4201111" cy="3000794"/>
          </a:xfrm>
          <a:prstGeom prst="rect">
            <a:avLst/>
          </a:prstGeom>
        </p:spPr>
      </p:pic>
      <p:pic>
        <p:nvPicPr>
          <p:cNvPr id="5" name="Picture 4"/>
          <p:cNvPicPr>
            <a:picLocks noChangeAspect="1"/>
          </p:cNvPicPr>
          <p:nvPr/>
        </p:nvPicPr>
        <p:blipFill>
          <a:blip r:embed="rId3"/>
          <a:stretch>
            <a:fillRect/>
          </a:stretch>
        </p:blipFill>
        <p:spPr>
          <a:xfrm>
            <a:off x="646111" y="3139638"/>
            <a:ext cx="3485697" cy="3598138"/>
          </a:xfrm>
          <a:prstGeom prst="rect">
            <a:avLst/>
          </a:prstGeom>
        </p:spPr>
      </p:pic>
      <p:pic>
        <p:nvPicPr>
          <p:cNvPr id="6" name="Picture 5"/>
          <p:cNvPicPr>
            <a:picLocks noChangeAspect="1"/>
          </p:cNvPicPr>
          <p:nvPr/>
        </p:nvPicPr>
        <p:blipFill>
          <a:blip r:embed="rId4"/>
          <a:stretch>
            <a:fillRect/>
          </a:stretch>
        </p:blipFill>
        <p:spPr>
          <a:xfrm>
            <a:off x="3346883" y="598626"/>
            <a:ext cx="7640116" cy="1095528"/>
          </a:xfrm>
          <a:prstGeom prst="rect">
            <a:avLst/>
          </a:prstGeom>
        </p:spPr>
      </p:pic>
      <p:pic>
        <p:nvPicPr>
          <p:cNvPr id="8" name="Picture 7"/>
          <p:cNvPicPr>
            <a:picLocks noChangeAspect="1"/>
          </p:cNvPicPr>
          <p:nvPr/>
        </p:nvPicPr>
        <p:blipFill>
          <a:blip r:embed="rId5"/>
          <a:stretch>
            <a:fillRect/>
          </a:stretch>
        </p:blipFill>
        <p:spPr>
          <a:xfrm>
            <a:off x="4923411" y="1886697"/>
            <a:ext cx="7268589" cy="1514686"/>
          </a:xfrm>
          <a:prstGeom prst="rect">
            <a:avLst/>
          </a:prstGeom>
        </p:spPr>
      </p:pic>
      <p:sp>
        <p:nvSpPr>
          <p:cNvPr id="9" name="TextBox 8"/>
          <p:cNvSpPr txBox="1"/>
          <p:nvPr/>
        </p:nvSpPr>
        <p:spPr>
          <a:xfrm>
            <a:off x="9435128" y="4114800"/>
            <a:ext cx="2756872" cy="646331"/>
          </a:xfrm>
          <a:prstGeom prst="rect">
            <a:avLst/>
          </a:prstGeom>
          <a:noFill/>
        </p:spPr>
        <p:txBody>
          <a:bodyPr wrap="square" rtlCol="0">
            <a:spAutoFit/>
          </a:bodyPr>
          <a:lstStyle/>
          <a:p>
            <a:r>
              <a:rPr lang="en-US" dirty="0" smtClean="0"/>
              <a:t>How to revert </a:t>
            </a:r>
          </a:p>
          <a:p>
            <a:r>
              <a:rPr lang="en-US" dirty="0" smtClean="0"/>
              <a:t>multilevel </a:t>
            </a:r>
            <a:r>
              <a:rPr lang="en-US" dirty="0"/>
              <a:t> </a:t>
            </a:r>
            <a:r>
              <a:rPr lang="en-US" dirty="0" smtClean="0"/>
              <a:t>index?</a:t>
            </a:r>
            <a:endParaRPr lang="en-US" dirty="0"/>
          </a:p>
        </p:txBody>
      </p:sp>
    </p:spTree>
    <p:extLst>
      <p:ext uri="{BB962C8B-B14F-4D97-AF65-F5344CB8AC3E}">
        <p14:creationId xmlns:p14="http://schemas.microsoft.com/office/powerpoint/2010/main" val="342241512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Rename and reset</a:t>
            </a:r>
            <a:endParaRPr lang="en-US" dirty="0"/>
          </a:p>
        </p:txBody>
      </p:sp>
      <p:sp>
        <p:nvSpPr>
          <p:cNvPr id="5" name="Text Placeholder 4"/>
          <p:cNvSpPr>
            <a:spLocks noGrp="1"/>
          </p:cNvSpPr>
          <p:nvPr>
            <p:ph type="body" idx="1"/>
          </p:nvPr>
        </p:nvSpPr>
        <p:spPr/>
        <p:txBody>
          <a:bodyPr/>
          <a:lstStyle/>
          <a:p>
            <a:r>
              <a:rPr lang="en-US" dirty="0" smtClean="0"/>
              <a:t>Rename columns</a:t>
            </a:r>
            <a:endParaRPr lang="en-US" dirty="0"/>
          </a:p>
        </p:txBody>
      </p:sp>
      <p:sp>
        <p:nvSpPr>
          <p:cNvPr id="6" name="Content Placeholder 5"/>
          <p:cNvSpPr>
            <a:spLocks noGrp="1"/>
          </p:cNvSpPr>
          <p:nvPr>
            <p:ph sz="half" idx="2"/>
          </p:nvPr>
        </p:nvSpPr>
        <p:spPr/>
        <p:txBody>
          <a:bodyPr/>
          <a:lstStyle/>
          <a:p>
            <a:endParaRPr lang="en-US"/>
          </a:p>
        </p:txBody>
      </p:sp>
      <p:sp>
        <p:nvSpPr>
          <p:cNvPr id="7" name="Text Placeholder 6"/>
          <p:cNvSpPr>
            <a:spLocks noGrp="1"/>
          </p:cNvSpPr>
          <p:nvPr>
            <p:ph type="body" sz="quarter" idx="3"/>
          </p:nvPr>
        </p:nvSpPr>
        <p:spPr/>
        <p:txBody>
          <a:bodyPr/>
          <a:lstStyle/>
          <a:p>
            <a:r>
              <a:rPr lang="en-US" dirty="0" smtClean="0"/>
              <a:t>Reset index</a:t>
            </a:r>
            <a:endParaRPr lang="en-US" dirty="0"/>
          </a:p>
        </p:txBody>
      </p:sp>
      <p:sp>
        <p:nvSpPr>
          <p:cNvPr id="8" name="Content Placeholder 7"/>
          <p:cNvSpPr>
            <a:spLocks noGrp="1"/>
          </p:cNvSpPr>
          <p:nvPr>
            <p:ph sz="quarter" idx="4"/>
          </p:nvPr>
        </p:nvSpPr>
        <p:spPr/>
        <p:txBody>
          <a:bodyPr/>
          <a:lstStyle/>
          <a:p>
            <a:endParaRPr lang="en-US"/>
          </a:p>
        </p:txBody>
      </p:sp>
      <p:pic>
        <p:nvPicPr>
          <p:cNvPr id="9" name="Picture 8"/>
          <p:cNvPicPr>
            <a:picLocks noChangeAspect="1"/>
          </p:cNvPicPr>
          <p:nvPr/>
        </p:nvPicPr>
        <p:blipFill>
          <a:blip r:embed="rId3"/>
          <a:stretch>
            <a:fillRect/>
          </a:stretch>
        </p:blipFill>
        <p:spPr>
          <a:xfrm>
            <a:off x="231600" y="2965173"/>
            <a:ext cx="5422895" cy="962159"/>
          </a:xfrm>
          <a:prstGeom prst="rect">
            <a:avLst/>
          </a:prstGeom>
        </p:spPr>
      </p:pic>
      <p:pic>
        <p:nvPicPr>
          <p:cNvPr id="10" name="Picture 9"/>
          <p:cNvPicPr>
            <a:picLocks noChangeAspect="1"/>
          </p:cNvPicPr>
          <p:nvPr/>
        </p:nvPicPr>
        <p:blipFill>
          <a:blip r:embed="rId4"/>
          <a:stretch>
            <a:fillRect/>
          </a:stretch>
        </p:blipFill>
        <p:spPr>
          <a:xfrm>
            <a:off x="108951" y="4411243"/>
            <a:ext cx="5668191" cy="2120617"/>
          </a:xfrm>
          <a:prstGeom prst="rect">
            <a:avLst/>
          </a:prstGeom>
        </p:spPr>
      </p:pic>
      <p:pic>
        <p:nvPicPr>
          <p:cNvPr id="11" name="Picture 10"/>
          <p:cNvPicPr>
            <a:picLocks noChangeAspect="1"/>
          </p:cNvPicPr>
          <p:nvPr/>
        </p:nvPicPr>
        <p:blipFill>
          <a:blip r:embed="rId5"/>
          <a:stretch>
            <a:fillRect/>
          </a:stretch>
        </p:blipFill>
        <p:spPr>
          <a:xfrm>
            <a:off x="7227868" y="2969771"/>
            <a:ext cx="3705742" cy="743054"/>
          </a:xfrm>
          <a:prstGeom prst="rect">
            <a:avLst/>
          </a:prstGeom>
        </p:spPr>
      </p:pic>
      <p:pic>
        <p:nvPicPr>
          <p:cNvPr id="12" name="Picture 11"/>
          <p:cNvPicPr>
            <a:picLocks noChangeAspect="1"/>
          </p:cNvPicPr>
          <p:nvPr/>
        </p:nvPicPr>
        <p:blipFill>
          <a:blip r:embed="rId6"/>
          <a:stretch>
            <a:fillRect/>
          </a:stretch>
        </p:blipFill>
        <p:spPr>
          <a:xfrm>
            <a:off x="6494012" y="3959751"/>
            <a:ext cx="5426394" cy="2572109"/>
          </a:xfrm>
          <a:prstGeom prst="rect">
            <a:avLst/>
          </a:prstGeom>
        </p:spPr>
      </p:pic>
    </p:spTree>
    <p:extLst>
      <p:ext uri="{BB962C8B-B14F-4D97-AF65-F5344CB8AC3E}">
        <p14:creationId xmlns:p14="http://schemas.microsoft.com/office/powerpoint/2010/main" val="158363768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 </a:t>
            </a:r>
            <a:r>
              <a:rPr lang="en-US" dirty="0" err="1" smtClean="0"/>
              <a:t>groupby</a:t>
            </a:r>
            <a:r>
              <a:rPr lang="en-US" dirty="0" smtClean="0"/>
              <a:t>   vs   </a:t>
            </a:r>
            <a:r>
              <a:rPr lang="en-US" dirty="0" err="1" smtClean="0"/>
              <a:t>pivot_table</a:t>
            </a:r>
            <a:r>
              <a:rPr lang="en-US" dirty="0" smtClean="0"/>
              <a:t/>
            </a:r>
            <a:br>
              <a:rPr lang="en-US" dirty="0" smtClean="0"/>
            </a:br>
            <a:r>
              <a:rPr lang="en-US" dirty="0" smtClean="0"/>
              <a:t> vs    crosstab     vs     pivot</a:t>
            </a:r>
            <a:r>
              <a:rPr lang="en-US" dirty="0"/>
              <a:t/>
            </a:r>
            <a:br>
              <a:rPr lang="en-US" dirty="0"/>
            </a:br>
            <a:endParaRPr lang="en-US" dirty="0"/>
          </a:p>
        </p:txBody>
      </p:sp>
      <p:sp>
        <p:nvSpPr>
          <p:cNvPr id="8" name="Content Placeholder 7"/>
          <p:cNvSpPr>
            <a:spLocks noGrp="1"/>
          </p:cNvSpPr>
          <p:nvPr>
            <p:ph idx="1"/>
          </p:nvPr>
        </p:nvSpPr>
        <p:spPr/>
        <p:txBody>
          <a:bodyPr/>
          <a:lstStyle/>
          <a:p>
            <a:endParaRPr lang="en-US"/>
          </a:p>
        </p:txBody>
      </p:sp>
      <p:pic>
        <p:nvPicPr>
          <p:cNvPr id="7170" name="Picture 2" descr="Triplets Pictures | Download Free Images on Unspl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5575" y="2052918"/>
            <a:ext cx="5175517" cy="3599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7393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is which?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56443" y="1243281"/>
            <a:ext cx="8240275" cy="2448267"/>
          </a:xfrm>
          <a:prstGeom prst="rect">
            <a:avLst/>
          </a:prstGeom>
        </p:spPr>
      </p:pic>
      <p:pic>
        <p:nvPicPr>
          <p:cNvPr id="5" name="Picture 4"/>
          <p:cNvPicPr>
            <a:picLocks noChangeAspect="1"/>
          </p:cNvPicPr>
          <p:nvPr/>
        </p:nvPicPr>
        <p:blipFill>
          <a:blip r:embed="rId4"/>
          <a:stretch>
            <a:fillRect/>
          </a:stretch>
        </p:blipFill>
        <p:spPr>
          <a:xfrm>
            <a:off x="379562" y="3800921"/>
            <a:ext cx="4764656" cy="2927684"/>
          </a:xfrm>
          <a:prstGeom prst="rect">
            <a:avLst/>
          </a:prstGeom>
        </p:spPr>
      </p:pic>
      <p:pic>
        <p:nvPicPr>
          <p:cNvPr id="6" name="Picture 5"/>
          <p:cNvPicPr>
            <a:picLocks noChangeAspect="1"/>
          </p:cNvPicPr>
          <p:nvPr/>
        </p:nvPicPr>
        <p:blipFill>
          <a:blip r:embed="rId5"/>
          <a:stretch>
            <a:fillRect/>
          </a:stretch>
        </p:blipFill>
        <p:spPr>
          <a:xfrm>
            <a:off x="5576581" y="3800920"/>
            <a:ext cx="4513050" cy="2985422"/>
          </a:xfrm>
          <a:prstGeom prst="rect">
            <a:avLst/>
          </a:prstGeom>
        </p:spPr>
      </p:pic>
      <p:sp>
        <p:nvSpPr>
          <p:cNvPr id="7" name="TextBox 6"/>
          <p:cNvSpPr txBox="1"/>
          <p:nvPr/>
        </p:nvSpPr>
        <p:spPr>
          <a:xfrm>
            <a:off x="10679502" y="2812211"/>
            <a:ext cx="1107996" cy="646331"/>
          </a:xfrm>
          <a:prstGeom prst="rect">
            <a:avLst/>
          </a:prstGeom>
          <a:noFill/>
        </p:spPr>
        <p:txBody>
          <a:bodyPr wrap="none" rtlCol="0">
            <a:spAutoFit/>
          </a:bodyPr>
          <a:lstStyle/>
          <a:p>
            <a:r>
              <a:rPr lang="en-US" dirty="0" smtClean="0"/>
              <a:t>Wide vs </a:t>
            </a:r>
          </a:p>
          <a:p>
            <a:r>
              <a:rPr lang="en-US" dirty="0" smtClean="0"/>
              <a:t>Long?</a:t>
            </a:r>
            <a:endParaRPr lang="en-US" dirty="0"/>
          </a:p>
        </p:txBody>
      </p:sp>
      <p:sp>
        <p:nvSpPr>
          <p:cNvPr id="10" name="TextBox 9"/>
          <p:cNvSpPr txBox="1"/>
          <p:nvPr/>
        </p:nvSpPr>
        <p:spPr>
          <a:xfrm>
            <a:off x="10489721" y="4572000"/>
            <a:ext cx="1713931" cy="369332"/>
          </a:xfrm>
          <a:prstGeom prst="rect">
            <a:avLst/>
          </a:prstGeom>
          <a:noFill/>
        </p:spPr>
        <p:txBody>
          <a:bodyPr wrap="none" rtlCol="0">
            <a:spAutoFit/>
          </a:bodyPr>
          <a:lstStyle/>
          <a:p>
            <a:r>
              <a:rPr lang="en-US" dirty="0" smtClean="0"/>
              <a:t>When to use?</a:t>
            </a:r>
            <a:endParaRPr lang="en-US" dirty="0"/>
          </a:p>
        </p:txBody>
      </p:sp>
    </p:spTree>
    <p:extLst>
      <p:ext uri="{BB962C8B-B14F-4D97-AF65-F5344CB8AC3E}">
        <p14:creationId xmlns:p14="http://schemas.microsoft.com/office/powerpoint/2010/main" val="22541568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Tidy</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379561" y="2693327"/>
            <a:ext cx="11147209" cy="3886742"/>
          </a:xfrm>
          <a:prstGeom prst="rect">
            <a:avLst/>
          </a:prstGeom>
        </p:spPr>
      </p:pic>
    </p:spTree>
    <p:extLst>
      <p:ext uri="{BB962C8B-B14F-4D97-AF65-F5344CB8AC3E}">
        <p14:creationId xmlns:p14="http://schemas.microsoft.com/office/powerpoint/2010/main" val="273163840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5942" y="2011680"/>
            <a:ext cx="7230484" cy="914528"/>
          </a:xfrm>
          <a:prstGeom prst="rect">
            <a:avLst/>
          </a:prstGeom>
        </p:spPr>
      </p:pic>
      <p:pic>
        <p:nvPicPr>
          <p:cNvPr id="5" name="Picture 4"/>
          <p:cNvPicPr>
            <a:picLocks noChangeAspect="1"/>
          </p:cNvPicPr>
          <p:nvPr/>
        </p:nvPicPr>
        <p:blipFill>
          <a:blip r:embed="rId3"/>
          <a:stretch>
            <a:fillRect/>
          </a:stretch>
        </p:blipFill>
        <p:spPr>
          <a:xfrm>
            <a:off x="0" y="5236235"/>
            <a:ext cx="7983064" cy="676369"/>
          </a:xfrm>
          <a:prstGeom prst="rect">
            <a:avLst/>
          </a:prstGeom>
        </p:spPr>
      </p:pic>
      <p:pic>
        <p:nvPicPr>
          <p:cNvPr id="6" name="Picture 5"/>
          <p:cNvPicPr>
            <a:picLocks noChangeAspect="1"/>
          </p:cNvPicPr>
          <p:nvPr/>
        </p:nvPicPr>
        <p:blipFill>
          <a:blip r:embed="rId4"/>
          <a:stretch>
            <a:fillRect/>
          </a:stretch>
        </p:blipFill>
        <p:spPr>
          <a:xfrm>
            <a:off x="8220230" y="1406629"/>
            <a:ext cx="3969688" cy="2625983"/>
          </a:xfrm>
          <a:prstGeom prst="rect">
            <a:avLst/>
          </a:prstGeom>
        </p:spPr>
      </p:pic>
      <p:pic>
        <p:nvPicPr>
          <p:cNvPr id="7" name="Picture 6"/>
          <p:cNvPicPr>
            <a:picLocks noChangeAspect="1"/>
          </p:cNvPicPr>
          <p:nvPr/>
        </p:nvPicPr>
        <p:blipFill>
          <a:blip r:embed="rId5"/>
          <a:stretch>
            <a:fillRect/>
          </a:stretch>
        </p:blipFill>
        <p:spPr>
          <a:xfrm>
            <a:off x="8220230" y="4114800"/>
            <a:ext cx="3969688" cy="2509462"/>
          </a:xfrm>
          <a:prstGeom prst="rect">
            <a:avLst/>
          </a:prstGeom>
        </p:spPr>
      </p:pic>
    </p:spTree>
    <p:extLst>
      <p:ext uri="{BB962C8B-B14F-4D97-AF65-F5344CB8AC3E}">
        <p14:creationId xmlns:p14="http://schemas.microsoft.com/office/powerpoint/2010/main" val="153372345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pivot_table</a:t>
            </a:r>
            <a:r>
              <a:rPr lang="en-US" dirty="0"/>
              <a:t> </a:t>
            </a:r>
            <a:r>
              <a:rPr lang="en-US" dirty="0" smtClean="0"/>
              <a:t>vs </a:t>
            </a:r>
            <a:r>
              <a:rPr lang="en-US" dirty="0" err="1" smtClean="0"/>
              <a:t>pd.crosstab</a:t>
            </a:r>
            <a:r>
              <a:rPr lang="en-US" dirty="0"/>
              <a:t/>
            </a:r>
            <a:br>
              <a:rPr lang="en-US" dirty="0"/>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79256" y="3500847"/>
            <a:ext cx="7312594" cy="2416874"/>
          </a:xfrm>
          <a:prstGeom prst="rect">
            <a:avLst/>
          </a:prstGeom>
        </p:spPr>
      </p:pic>
      <p:pic>
        <p:nvPicPr>
          <p:cNvPr id="5" name="Picture 4"/>
          <p:cNvPicPr>
            <a:picLocks noChangeAspect="1"/>
          </p:cNvPicPr>
          <p:nvPr/>
        </p:nvPicPr>
        <p:blipFill>
          <a:blip r:embed="rId4"/>
          <a:stretch>
            <a:fillRect/>
          </a:stretch>
        </p:blipFill>
        <p:spPr>
          <a:xfrm>
            <a:off x="1920284" y="2118827"/>
            <a:ext cx="7430537" cy="790685"/>
          </a:xfrm>
          <a:prstGeom prst="rect">
            <a:avLst/>
          </a:prstGeom>
        </p:spPr>
      </p:pic>
    </p:spTree>
    <p:extLst>
      <p:ext uri="{BB962C8B-B14F-4D97-AF65-F5344CB8AC3E}">
        <p14:creationId xmlns:p14="http://schemas.microsoft.com/office/powerpoint/2010/main" val="420679997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with </a:t>
            </a:r>
            <a:r>
              <a:rPr lang="en-US" dirty="0" err="1" smtClean="0"/>
              <a:t>pivot_table</a:t>
            </a:r>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87452" y="2814515"/>
            <a:ext cx="7178260" cy="2206058"/>
          </a:xfrm>
          <a:prstGeom prst="rect">
            <a:avLst/>
          </a:prstGeom>
        </p:spPr>
      </p:pic>
    </p:spTree>
    <p:extLst>
      <p:ext uri="{BB962C8B-B14F-4D97-AF65-F5344CB8AC3E}">
        <p14:creationId xmlns:p14="http://schemas.microsoft.com/office/powerpoint/2010/main" val="12419635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with </a:t>
            </a:r>
            <a:r>
              <a:rPr lang="en-US" dirty="0" err="1" smtClean="0"/>
              <a:t>pivot_table</a:t>
            </a:r>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87452" y="2814515"/>
            <a:ext cx="7178260" cy="2206058"/>
          </a:xfrm>
          <a:prstGeom prst="rect">
            <a:avLst/>
          </a:prstGeom>
        </p:spPr>
      </p:pic>
      <p:pic>
        <p:nvPicPr>
          <p:cNvPr id="5" name="Picture 4"/>
          <p:cNvPicPr>
            <a:picLocks noChangeAspect="1"/>
          </p:cNvPicPr>
          <p:nvPr/>
        </p:nvPicPr>
        <p:blipFill>
          <a:blip r:embed="rId4"/>
          <a:stretch>
            <a:fillRect/>
          </a:stretch>
        </p:blipFill>
        <p:spPr>
          <a:xfrm>
            <a:off x="1861313" y="5324345"/>
            <a:ext cx="7430537" cy="924054"/>
          </a:xfrm>
          <a:prstGeom prst="rect">
            <a:avLst/>
          </a:prstGeom>
        </p:spPr>
      </p:pic>
      <p:sp>
        <p:nvSpPr>
          <p:cNvPr id="6" name="TextBox 5"/>
          <p:cNvSpPr txBox="1"/>
          <p:nvPr/>
        </p:nvSpPr>
        <p:spPr>
          <a:xfrm>
            <a:off x="9523562" y="3692106"/>
            <a:ext cx="2787943" cy="369332"/>
          </a:xfrm>
          <a:prstGeom prst="rect">
            <a:avLst/>
          </a:prstGeom>
          <a:noFill/>
        </p:spPr>
        <p:txBody>
          <a:bodyPr wrap="none" rtlCol="0">
            <a:spAutoFit/>
          </a:bodyPr>
          <a:lstStyle/>
          <a:p>
            <a:r>
              <a:rPr lang="en-US" dirty="0" smtClean="0"/>
              <a:t>What about </a:t>
            </a:r>
            <a:r>
              <a:rPr lang="en-US" dirty="0" err="1" smtClean="0"/>
              <a:t>cross_tab</a:t>
            </a:r>
            <a:r>
              <a:rPr lang="en-US" dirty="0" smtClean="0"/>
              <a:t>?</a:t>
            </a:r>
            <a:endParaRPr lang="en-US" dirty="0"/>
          </a:p>
        </p:txBody>
      </p:sp>
    </p:spTree>
    <p:extLst>
      <p:ext uri="{BB962C8B-B14F-4D97-AF65-F5344CB8AC3E}">
        <p14:creationId xmlns:p14="http://schemas.microsoft.com/office/powerpoint/2010/main" val="34053747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again</a:t>
            </a:r>
            <a:endParaRPr lang="en-US" dirty="0"/>
          </a:p>
        </p:txBody>
      </p:sp>
      <p:sp>
        <p:nvSpPr>
          <p:cNvPr id="3" name="Content Placeholder 2"/>
          <p:cNvSpPr>
            <a:spLocks noGrp="1"/>
          </p:cNvSpPr>
          <p:nvPr>
            <p:ph idx="1"/>
          </p:nvPr>
        </p:nvSpPr>
        <p:spPr/>
        <p:txBody>
          <a:bodyPr/>
          <a:lstStyle/>
          <a:p>
            <a:endParaRPr lang="en-US"/>
          </a:p>
        </p:txBody>
      </p:sp>
      <p:pic>
        <p:nvPicPr>
          <p:cNvPr id="9218" name="Picture 2" descr="Interface to Python • reticu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662" y="1657349"/>
            <a:ext cx="7038975" cy="491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136685"/>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a:t>
            </a:r>
            <a:r>
              <a:rPr lang="en-US" dirty="0" err="1" smtClean="0"/>
              <a:t>cross_tab</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87452" y="2814515"/>
            <a:ext cx="7178260" cy="2206058"/>
          </a:xfrm>
          <a:prstGeom prst="rect">
            <a:avLst/>
          </a:prstGeom>
        </p:spPr>
      </p:pic>
      <p:pic>
        <p:nvPicPr>
          <p:cNvPr id="5" name="Picture 4"/>
          <p:cNvPicPr>
            <a:picLocks noChangeAspect="1"/>
          </p:cNvPicPr>
          <p:nvPr/>
        </p:nvPicPr>
        <p:blipFill>
          <a:blip r:embed="rId3"/>
          <a:stretch>
            <a:fillRect/>
          </a:stretch>
        </p:blipFill>
        <p:spPr>
          <a:xfrm>
            <a:off x="1987452" y="1767002"/>
            <a:ext cx="7249537" cy="847843"/>
          </a:xfrm>
          <a:prstGeom prst="rect">
            <a:avLst/>
          </a:prstGeom>
        </p:spPr>
      </p:pic>
      <p:pic>
        <p:nvPicPr>
          <p:cNvPr id="6" name="Picture 5"/>
          <p:cNvPicPr>
            <a:picLocks noChangeAspect="1"/>
          </p:cNvPicPr>
          <p:nvPr/>
        </p:nvPicPr>
        <p:blipFill>
          <a:blip r:embed="rId4"/>
          <a:stretch>
            <a:fillRect/>
          </a:stretch>
        </p:blipFill>
        <p:spPr>
          <a:xfrm>
            <a:off x="1861313" y="5324345"/>
            <a:ext cx="7430537" cy="924054"/>
          </a:xfrm>
          <a:prstGeom prst="rect">
            <a:avLst/>
          </a:prstGeom>
        </p:spPr>
      </p:pic>
    </p:spTree>
    <p:extLst>
      <p:ext uri="{BB962C8B-B14F-4D97-AF65-F5344CB8AC3E}">
        <p14:creationId xmlns:p14="http://schemas.microsoft.com/office/powerpoint/2010/main" val="5370894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relative frequency?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28522" y="2576393"/>
            <a:ext cx="6134956" cy="1705213"/>
          </a:xfrm>
          <a:prstGeom prst="rect">
            <a:avLst/>
          </a:prstGeom>
        </p:spPr>
      </p:pic>
    </p:spTree>
    <p:extLst>
      <p:ext uri="{BB962C8B-B14F-4D97-AF65-F5344CB8AC3E}">
        <p14:creationId xmlns:p14="http://schemas.microsoft.com/office/powerpoint/2010/main" val="417947605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Pretty easy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28522" y="2576393"/>
            <a:ext cx="6134956" cy="1705213"/>
          </a:xfrm>
          <a:prstGeom prst="rect">
            <a:avLst/>
          </a:prstGeom>
        </p:spPr>
      </p:pic>
      <p:pic>
        <p:nvPicPr>
          <p:cNvPr id="5" name="Picture 4"/>
          <p:cNvPicPr>
            <a:picLocks noChangeAspect="1"/>
          </p:cNvPicPr>
          <p:nvPr/>
        </p:nvPicPr>
        <p:blipFill>
          <a:blip r:embed="rId4"/>
          <a:stretch>
            <a:fillRect/>
          </a:stretch>
        </p:blipFill>
        <p:spPr>
          <a:xfrm>
            <a:off x="3028522" y="4845844"/>
            <a:ext cx="6677957" cy="838317"/>
          </a:xfrm>
          <a:prstGeom prst="rect">
            <a:avLst/>
          </a:prstGeom>
        </p:spPr>
      </p:pic>
    </p:spTree>
    <p:extLst>
      <p:ext uri="{BB962C8B-B14F-4D97-AF65-F5344CB8AC3E}">
        <p14:creationId xmlns:p14="http://schemas.microsoft.com/office/powerpoint/2010/main" val="135883310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Normalizing over rows or </a:t>
            </a:r>
            <a:r>
              <a:rPr lang="en-US" dirty="0" err="1" smtClean="0"/>
              <a:t>df</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28522" y="2576393"/>
            <a:ext cx="6134956" cy="1705213"/>
          </a:xfrm>
          <a:prstGeom prst="rect">
            <a:avLst/>
          </a:prstGeom>
        </p:spPr>
      </p:pic>
      <p:pic>
        <p:nvPicPr>
          <p:cNvPr id="5" name="Picture 4"/>
          <p:cNvPicPr>
            <a:picLocks noChangeAspect="1"/>
          </p:cNvPicPr>
          <p:nvPr/>
        </p:nvPicPr>
        <p:blipFill>
          <a:blip r:embed="rId4"/>
          <a:stretch>
            <a:fillRect/>
          </a:stretch>
        </p:blipFill>
        <p:spPr>
          <a:xfrm>
            <a:off x="3028522" y="4845844"/>
            <a:ext cx="6677957" cy="838317"/>
          </a:xfrm>
          <a:prstGeom prst="rect">
            <a:avLst/>
          </a:prstGeom>
        </p:spPr>
      </p:pic>
      <p:pic>
        <p:nvPicPr>
          <p:cNvPr id="6" name="Picture 5"/>
          <p:cNvPicPr>
            <a:picLocks noChangeAspect="1"/>
          </p:cNvPicPr>
          <p:nvPr/>
        </p:nvPicPr>
        <p:blipFill>
          <a:blip r:embed="rId5"/>
          <a:stretch>
            <a:fillRect/>
          </a:stretch>
        </p:blipFill>
        <p:spPr>
          <a:xfrm>
            <a:off x="2780837" y="5860004"/>
            <a:ext cx="7173326" cy="952633"/>
          </a:xfrm>
          <a:prstGeom prst="rect">
            <a:avLst/>
          </a:prstGeom>
        </p:spPr>
      </p:pic>
    </p:spTree>
    <p:extLst>
      <p:ext uri="{BB962C8B-B14F-4D97-AF65-F5344CB8AC3E}">
        <p14:creationId xmlns:p14="http://schemas.microsoft.com/office/powerpoint/2010/main" val="409746586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line</a:t>
            </a:r>
            <a:endParaRPr lang="en-US" dirty="0"/>
          </a:p>
        </p:txBody>
      </p:sp>
      <p:sp>
        <p:nvSpPr>
          <p:cNvPr id="3" name="Content Placeholder 2"/>
          <p:cNvSpPr>
            <a:spLocks noGrp="1"/>
          </p:cNvSpPr>
          <p:nvPr>
            <p:ph idx="1"/>
          </p:nvPr>
        </p:nvSpPr>
        <p:spPr/>
        <p:txBody>
          <a:bodyPr/>
          <a:lstStyle/>
          <a:p>
            <a:r>
              <a:rPr lang="en-US" dirty="0" err="1" smtClean="0"/>
              <a:t>Cross_tab</a:t>
            </a:r>
            <a:r>
              <a:rPr lang="en-US" dirty="0" smtClean="0"/>
              <a:t> easier for frequency </a:t>
            </a:r>
          </a:p>
          <a:p>
            <a:r>
              <a:rPr lang="en-US" dirty="0" smtClean="0"/>
              <a:t>It seems that it can do everything </a:t>
            </a:r>
          </a:p>
          <a:p>
            <a:r>
              <a:rPr lang="en-US" dirty="0" smtClean="0"/>
              <a:t>I think I can recommend it over </a:t>
            </a:r>
            <a:r>
              <a:rPr lang="en-US" dirty="0" err="1" smtClean="0"/>
              <a:t>pivot_table</a:t>
            </a:r>
            <a:endParaRPr lang="en-US" dirty="0"/>
          </a:p>
        </p:txBody>
      </p:sp>
    </p:spTree>
    <p:extLst>
      <p:ext uri="{BB962C8B-B14F-4D97-AF65-F5344CB8AC3E}">
        <p14:creationId xmlns:p14="http://schemas.microsoft.com/office/powerpoint/2010/main" val="1247320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 vs </a:t>
            </a:r>
            <a:r>
              <a:rPr lang="en-US" dirty="0" err="1" smtClean="0"/>
              <a:t>pivot_table</a:t>
            </a:r>
            <a:r>
              <a:rPr lang="en-US" dirty="0" smtClean="0"/>
              <a:t> </a:t>
            </a:r>
            <a:endParaRPr lang="en-US" dirty="0"/>
          </a:p>
        </p:txBody>
      </p:sp>
      <p:sp>
        <p:nvSpPr>
          <p:cNvPr id="3" name="Content Placeholder 2"/>
          <p:cNvSpPr>
            <a:spLocks noGrp="1"/>
          </p:cNvSpPr>
          <p:nvPr>
            <p:ph idx="1"/>
          </p:nvPr>
        </p:nvSpPr>
        <p:spPr/>
        <p:txBody>
          <a:bodyPr/>
          <a:lstStyle/>
          <a:p>
            <a:endParaRPr lang="en-US" dirty="0"/>
          </a:p>
        </p:txBody>
      </p:sp>
      <p:pic>
        <p:nvPicPr>
          <p:cNvPr id="1027" name="Picture 3" descr="Free Ignore Cliparts, Download Free Ignore Cliparts png images, Free  ClipArts on Clipart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119" y="2359958"/>
            <a:ext cx="466725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8155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aggregation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571289" y="3597046"/>
            <a:ext cx="4010585" cy="1838582"/>
          </a:xfrm>
          <a:prstGeom prst="rect">
            <a:avLst/>
          </a:prstGeom>
        </p:spPr>
      </p:pic>
      <p:pic>
        <p:nvPicPr>
          <p:cNvPr id="5" name="Picture 4"/>
          <p:cNvPicPr>
            <a:picLocks noChangeAspect="1"/>
          </p:cNvPicPr>
          <p:nvPr/>
        </p:nvPicPr>
        <p:blipFill>
          <a:blip r:embed="rId4"/>
          <a:stretch>
            <a:fillRect/>
          </a:stretch>
        </p:blipFill>
        <p:spPr>
          <a:xfrm>
            <a:off x="2283360" y="2431907"/>
            <a:ext cx="6935168" cy="647790"/>
          </a:xfrm>
          <a:prstGeom prst="rect">
            <a:avLst/>
          </a:prstGeom>
        </p:spPr>
      </p:pic>
    </p:spTree>
    <p:extLst>
      <p:ext uri="{BB962C8B-B14F-4D97-AF65-F5344CB8AC3E}">
        <p14:creationId xmlns:p14="http://schemas.microsoft.com/office/powerpoint/2010/main" val="29460034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 Pitfalls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56891" y="2340655"/>
            <a:ext cx="3315163" cy="3620005"/>
          </a:xfrm>
          <a:prstGeom prst="rect">
            <a:avLst/>
          </a:prstGeom>
        </p:spPr>
      </p:pic>
      <p:pic>
        <p:nvPicPr>
          <p:cNvPr id="5" name="Picture 4"/>
          <p:cNvPicPr>
            <a:picLocks noChangeAspect="1"/>
          </p:cNvPicPr>
          <p:nvPr/>
        </p:nvPicPr>
        <p:blipFill>
          <a:blip r:embed="rId4"/>
          <a:stretch>
            <a:fillRect/>
          </a:stretch>
        </p:blipFill>
        <p:spPr>
          <a:xfrm>
            <a:off x="4281396" y="2340655"/>
            <a:ext cx="7735380" cy="1247949"/>
          </a:xfrm>
          <a:prstGeom prst="rect">
            <a:avLst/>
          </a:prstGeom>
        </p:spPr>
      </p:pic>
      <p:pic>
        <p:nvPicPr>
          <p:cNvPr id="6" name="Picture 5"/>
          <p:cNvPicPr>
            <a:picLocks noChangeAspect="1"/>
          </p:cNvPicPr>
          <p:nvPr/>
        </p:nvPicPr>
        <p:blipFill>
          <a:blip r:embed="rId5"/>
          <a:stretch>
            <a:fillRect/>
          </a:stretch>
        </p:blipFill>
        <p:spPr>
          <a:xfrm>
            <a:off x="10090713" y="4890370"/>
            <a:ext cx="1479430" cy="1721260"/>
          </a:xfrm>
          <a:prstGeom prst="rect">
            <a:avLst/>
          </a:prstGeom>
        </p:spPr>
      </p:pic>
    </p:spTree>
    <p:extLst>
      <p:ext uri="{BB962C8B-B14F-4D97-AF65-F5344CB8AC3E}">
        <p14:creationId xmlns:p14="http://schemas.microsoft.com/office/powerpoint/2010/main" val="28668931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Melt vs stack</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490093" y="2278223"/>
            <a:ext cx="5114639" cy="3190925"/>
          </a:xfrm>
          <a:prstGeom prst="rect">
            <a:avLst/>
          </a:prstGeom>
        </p:spPr>
      </p:pic>
      <p:sp>
        <p:nvSpPr>
          <p:cNvPr id="5" name="TextBox 4"/>
          <p:cNvSpPr txBox="1"/>
          <p:nvPr/>
        </p:nvSpPr>
        <p:spPr>
          <a:xfrm>
            <a:off x="6435038" y="1483916"/>
            <a:ext cx="2093843" cy="369332"/>
          </a:xfrm>
          <a:prstGeom prst="rect">
            <a:avLst/>
          </a:prstGeom>
          <a:noFill/>
        </p:spPr>
        <p:txBody>
          <a:bodyPr wrap="none" rtlCol="0">
            <a:spAutoFit/>
          </a:bodyPr>
          <a:lstStyle/>
          <a:p>
            <a:r>
              <a:rPr lang="en-US" dirty="0" smtClean="0"/>
              <a:t>How to reshape?</a:t>
            </a:r>
            <a:endParaRPr lang="en-US" dirty="0"/>
          </a:p>
        </p:txBody>
      </p:sp>
      <p:pic>
        <p:nvPicPr>
          <p:cNvPr id="6" name="Picture 5"/>
          <p:cNvPicPr>
            <a:picLocks noChangeAspect="1"/>
          </p:cNvPicPr>
          <p:nvPr/>
        </p:nvPicPr>
        <p:blipFill>
          <a:blip r:embed="rId4"/>
          <a:stretch>
            <a:fillRect/>
          </a:stretch>
        </p:blipFill>
        <p:spPr>
          <a:xfrm>
            <a:off x="7855751" y="2344709"/>
            <a:ext cx="3105583" cy="3057952"/>
          </a:xfrm>
          <a:prstGeom prst="rect">
            <a:avLst/>
          </a:prstGeom>
        </p:spPr>
      </p:pic>
    </p:spTree>
    <p:extLst>
      <p:ext uri="{BB962C8B-B14F-4D97-AF65-F5344CB8AC3E}">
        <p14:creationId xmlns:p14="http://schemas.microsoft.com/office/powerpoint/2010/main" val="296759175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melt</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490093" y="2278223"/>
            <a:ext cx="5114639" cy="3190925"/>
          </a:xfrm>
          <a:prstGeom prst="rect">
            <a:avLst/>
          </a:prstGeom>
        </p:spPr>
      </p:pic>
      <p:pic>
        <p:nvPicPr>
          <p:cNvPr id="6" name="Picture 5"/>
          <p:cNvPicPr>
            <a:picLocks noChangeAspect="1"/>
          </p:cNvPicPr>
          <p:nvPr/>
        </p:nvPicPr>
        <p:blipFill>
          <a:blip r:embed="rId4"/>
          <a:stretch>
            <a:fillRect/>
          </a:stretch>
        </p:blipFill>
        <p:spPr>
          <a:xfrm>
            <a:off x="7855751" y="2344709"/>
            <a:ext cx="3105583" cy="3057952"/>
          </a:xfrm>
          <a:prstGeom prst="rect">
            <a:avLst/>
          </a:prstGeom>
        </p:spPr>
      </p:pic>
      <p:pic>
        <p:nvPicPr>
          <p:cNvPr id="7" name="Picture 6"/>
          <p:cNvPicPr>
            <a:picLocks noChangeAspect="1"/>
          </p:cNvPicPr>
          <p:nvPr/>
        </p:nvPicPr>
        <p:blipFill>
          <a:blip r:embed="rId5"/>
          <a:stretch>
            <a:fillRect/>
          </a:stretch>
        </p:blipFill>
        <p:spPr>
          <a:xfrm>
            <a:off x="270223" y="5914977"/>
            <a:ext cx="6334510" cy="666843"/>
          </a:xfrm>
          <a:prstGeom prst="rect">
            <a:avLst/>
          </a:prstGeom>
        </p:spPr>
      </p:pic>
      <p:sp>
        <p:nvSpPr>
          <p:cNvPr id="8" name="TextBox 7"/>
          <p:cNvSpPr txBox="1"/>
          <p:nvPr/>
        </p:nvSpPr>
        <p:spPr>
          <a:xfrm>
            <a:off x="8850702" y="6452558"/>
            <a:ext cx="2457724" cy="369332"/>
          </a:xfrm>
          <a:prstGeom prst="rect">
            <a:avLst/>
          </a:prstGeom>
          <a:noFill/>
        </p:spPr>
        <p:txBody>
          <a:bodyPr wrap="none" rtlCol="0">
            <a:spAutoFit/>
          </a:bodyPr>
          <a:lstStyle/>
          <a:p>
            <a:r>
              <a:rPr lang="en-US" dirty="0" smtClean="0"/>
              <a:t>What about stack??</a:t>
            </a:r>
            <a:endParaRPr lang="en-US" dirty="0"/>
          </a:p>
        </p:txBody>
      </p:sp>
    </p:spTree>
    <p:extLst>
      <p:ext uri="{BB962C8B-B14F-4D97-AF65-F5344CB8AC3E}">
        <p14:creationId xmlns:p14="http://schemas.microsoft.com/office/powerpoint/2010/main" val="1453380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Slack / SUPPORT  / REPOs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hlinkClick r:id="rId3"/>
              </a:rPr>
              <a:t>https://</a:t>
            </a:r>
            <a:r>
              <a:rPr lang="en-US" dirty="0" smtClean="0">
                <a:hlinkClick r:id="rId3"/>
              </a:rPr>
              <a:t>join.slack.com/t/egypt-fwd-june/shared_invite/zt-qmsc20kz-V1sl~e7wbK7WUt3B2dJhtQ</a:t>
            </a:r>
            <a:endParaRPr lang="en-US" dirty="0" smtClean="0"/>
          </a:p>
          <a:p>
            <a:pPr marL="0" indent="0">
              <a:buNone/>
            </a:pPr>
            <a:endParaRPr lang="en-US" dirty="0" smtClean="0">
              <a:hlinkClick r:id="rId4"/>
            </a:endParaRPr>
          </a:p>
          <a:p>
            <a:pPr marL="0" indent="0">
              <a:buNone/>
            </a:pPr>
            <a:r>
              <a:rPr lang="en-US" dirty="0" smtClean="0">
                <a:hlinkClick r:id="rId4"/>
              </a:rPr>
              <a:t>fwd-support@udacity.com</a:t>
            </a:r>
            <a:r>
              <a:rPr lang="en-US" dirty="0" smtClean="0"/>
              <a:t> </a:t>
            </a:r>
          </a:p>
          <a:p>
            <a:pPr marL="0" indent="0">
              <a:buNone/>
            </a:pPr>
            <a:endParaRPr lang="en-US" dirty="0" smtClean="0"/>
          </a:p>
          <a:p>
            <a:pPr marL="0" indent="0">
              <a:buNone/>
            </a:pPr>
            <a:r>
              <a:rPr lang="en-US" dirty="0">
                <a:hlinkClick r:id="rId5"/>
              </a:rPr>
              <a:t>https://</a:t>
            </a:r>
            <a:r>
              <a:rPr lang="en-US" dirty="0" smtClean="0">
                <a:hlinkClick r:id="rId5"/>
              </a:rPr>
              <a:t>github.com/santarabantoosoo/Data-Analysis-NanoDegree</a:t>
            </a:r>
            <a:r>
              <a:rPr lang="en-US" dirty="0" smtClean="0"/>
              <a:t> </a:t>
            </a:r>
          </a:p>
          <a:p>
            <a:pPr marL="0" indent="0">
              <a:buNone/>
            </a:pPr>
            <a:endParaRPr lang="en-US" dirty="0"/>
          </a:p>
          <a:p>
            <a:pPr marL="0" indent="0">
              <a:buNone/>
            </a:pPr>
            <a:r>
              <a:rPr lang="en-US" dirty="0" smtClean="0">
                <a:hlinkClick r:id="rId6"/>
              </a:rPr>
              <a:t>https</a:t>
            </a:r>
            <a:r>
              <a:rPr lang="en-US" dirty="0">
                <a:hlinkClick r:id="rId6"/>
              </a:rPr>
              <a:t>://</a:t>
            </a:r>
            <a:r>
              <a:rPr lang="en-US" dirty="0" smtClean="0">
                <a:hlinkClick r:id="rId6"/>
              </a:rPr>
              <a:t>github.com/santarabantoosoo/Data-Analyst-ND-presentations</a:t>
            </a:r>
            <a:r>
              <a:rPr lang="en-US" dirty="0" smtClean="0"/>
              <a:t> </a:t>
            </a:r>
          </a:p>
          <a:p>
            <a:pPr marL="0" indent="0">
              <a:buNone/>
            </a:pPr>
            <a:endParaRPr lang="en-US" dirty="0"/>
          </a:p>
          <a:p>
            <a:pPr marL="0" indent="0">
              <a:buNone/>
            </a:pPr>
            <a:r>
              <a:rPr lang="ar-EG" dirty="0" smtClean="0"/>
              <a:t> </a:t>
            </a:r>
          </a:p>
          <a:p>
            <a:pPr marL="0" indent="0">
              <a:buNone/>
            </a:pP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39332296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95558" y="1792936"/>
            <a:ext cx="11398802" cy="2524477"/>
          </a:xfrm>
          <a:prstGeom prst="rect">
            <a:avLst/>
          </a:prstGeom>
        </p:spPr>
      </p:pic>
      <p:pic>
        <p:nvPicPr>
          <p:cNvPr id="5" name="Picture 4"/>
          <p:cNvPicPr>
            <a:picLocks noChangeAspect="1"/>
          </p:cNvPicPr>
          <p:nvPr/>
        </p:nvPicPr>
        <p:blipFill>
          <a:blip r:embed="rId4"/>
          <a:stretch>
            <a:fillRect/>
          </a:stretch>
        </p:blipFill>
        <p:spPr>
          <a:xfrm>
            <a:off x="983412" y="4733312"/>
            <a:ext cx="8631526" cy="1845441"/>
          </a:xfrm>
          <a:prstGeom prst="rect">
            <a:avLst/>
          </a:prstGeom>
        </p:spPr>
      </p:pic>
    </p:spTree>
    <p:extLst>
      <p:ext uri="{BB962C8B-B14F-4D97-AF65-F5344CB8AC3E}">
        <p14:creationId xmlns:p14="http://schemas.microsoft.com/office/powerpoint/2010/main" val="191662707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Using stack</a:t>
            </a:r>
            <a:endParaRPr lang="en-US" dirty="0"/>
          </a:p>
        </p:txBody>
      </p:sp>
      <p:sp>
        <p:nvSpPr>
          <p:cNvPr id="5" name="Text Placeholder 4"/>
          <p:cNvSpPr>
            <a:spLocks noGrp="1"/>
          </p:cNvSpPr>
          <p:nvPr>
            <p:ph type="body" idx="1"/>
          </p:nvPr>
        </p:nvSpPr>
        <p:spPr/>
        <p:txBody>
          <a:bodyPr/>
          <a:lstStyle/>
          <a:p>
            <a:r>
              <a:rPr lang="en-US" dirty="0" smtClean="0"/>
              <a:t>Set index</a:t>
            </a:r>
            <a:endParaRPr lang="en-US" dirty="0"/>
          </a:p>
        </p:txBody>
      </p:sp>
      <p:sp>
        <p:nvSpPr>
          <p:cNvPr id="6" name="Content Placeholder 5"/>
          <p:cNvSpPr>
            <a:spLocks noGrp="1"/>
          </p:cNvSpPr>
          <p:nvPr>
            <p:ph sz="half" idx="2"/>
          </p:nvPr>
        </p:nvSpPr>
        <p:spPr/>
        <p:txBody>
          <a:bodyPr/>
          <a:lstStyle/>
          <a:p>
            <a:endParaRPr lang="en-US"/>
          </a:p>
        </p:txBody>
      </p:sp>
      <p:sp>
        <p:nvSpPr>
          <p:cNvPr id="7" name="Text Placeholder 6"/>
          <p:cNvSpPr>
            <a:spLocks noGrp="1"/>
          </p:cNvSpPr>
          <p:nvPr>
            <p:ph type="body" sz="quarter" idx="3"/>
          </p:nvPr>
        </p:nvSpPr>
        <p:spPr/>
        <p:txBody>
          <a:bodyPr/>
          <a:lstStyle/>
          <a:p>
            <a:r>
              <a:rPr lang="en-US" dirty="0" smtClean="0"/>
              <a:t>Use stack</a:t>
            </a:r>
            <a:endParaRPr lang="en-US" dirty="0"/>
          </a:p>
        </p:txBody>
      </p:sp>
      <p:sp>
        <p:nvSpPr>
          <p:cNvPr id="8" name="Content Placeholder 7"/>
          <p:cNvSpPr>
            <a:spLocks noGrp="1"/>
          </p:cNvSpPr>
          <p:nvPr>
            <p:ph sz="quarter" idx="4"/>
          </p:nvPr>
        </p:nvSpPr>
        <p:spPr/>
        <p:txBody>
          <a:bodyPr/>
          <a:lstStyle/>
          <a:p>
            <a:endParaRPr lang="en-US"/>
          </a:p>
        </p:txBody>
      </p:sp>
      <p:pic>
        <p:nvPicPr>
          <p:cNvPr id="9" name="Picture 8"/>
          <p:cNvPicPr>
            <a:picLocks noChangeAspect="1"/>
          </p:cNvPicPr>
          <p:nvPr/>
        </p:nvPicPr>
        <p:blipFill>
          <a:blip r:embed="rId2"/>
          <a:stretch>
            <a:fillRect/>
          </a:stretch>
        </p:blipFill>
        <p:spPr>
          <a:xfrm>
            <a:off x="1133816" y="3142614"/>
            <a:ext cx="3639058" cy="333422"/>
          </a:xfrm>
          <a:prstGeom prst="rect">
            <a:avLst/>
          </a:prstGeom>
        </p:spPr>
      </p:pic>
      <p:pic>
        <p:nvPicPr>
          <p:cNvPr id="10" name="Picture 9"/>
          <p:cNvPicPr>
            <a:picLocks noChangeAspect="1"/>
          </p:cNvPicPr>
          <p:nvPr/>
        </p:nvPicPr>
        <p:blipFill>
          <a:blip r:embed="rId3"/>
          <a:stretch>
            <a:fillRect/>
          </a:stretch>
        </p:blipFill>
        <p:spPr>
          <a:xfrm>
            <a:off x="1586316" y="3974088"/>
            <a:ext cx="2734057" cy="2448267"/>
          </a:xfrm>
          <a:prstGeom prst="rect">
            <a:avLst/>
          </a:prstGeom>
        </p:spPr>
      </p:pic>
      <p:pic>
        <p:nvPicPr>
          <p:cNvPr id="11" name="Picture 10"/>
          <p:cNvPicPr>
            <a:picLocks noChangeAspect="1"/>
          </p:cNvPicPr>
          <p:nvPr/>
        </p:nvPicPr>
        <p:blipFill>
          <a:blip r:embed="rId4"/>
          <a:stretch>
            <a:fillRect/>
          </a:stretch>
        </p:blipFill>
        <p:spPr>
          <a:xfrm>
            <a:off x="7019110" y="3087637"/>
            <a:ext cx="1667108" cy="371527"/>
          </a:xfrm>
          <a:prstGeom prst="rect">
            <a:avLst/>
          </a:prstGeom>
        </p:spPr>
      </p:pic>
      <p:pic>
        <p:nvPicPr>
          <p:cNvPr id="12" name="Picture 11"/>
          <p:cNvPicPr>
            <a:picLocks noChangeAspect="1"/>
          </p:cNvPicPr>
          <p:nvPr/>
        </p:nvPicPr>
        <p:blipFill>
          <a:blip r:embed="rId5"/>
          <a:stretch>
            <a:fillRect/>
          </a:stretch>
        </p:blipFill>
        <p:spPr>
          <a:xfrm>
            <a:off x="7019110" y="4008123"/>
            <a:ext cx="2581635" cy="2414231"/>
          </a:xfrm>
          <a:prstGeom prst="rect">
            <a:avLst/>
          </a:prstGeom>
        </p:spPr>
      </p:pic>
    </p:spTree>
    <p:extLst>
      <p:ext uri="{BB962C8B-B14F-4D97-AF65-F5344CB8AC3E}">
        <p14:creationId xmlns:p14="http://schemas.microsoft.com/office/powerpoint/2010/main" val="363509894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melt/stack output</a:t>
            </a:r>
            <a:endParaRPr lang="en-US" dirty="0"/>
          </a:p>
        </p:txBody>
      </p:sp>
      <p:sp>
        <p:nvSpPr>
          <p:cNvPr id="3" name="Text Placeholder 2"/>
          <p:cNvSpPr>
            <a:spLocks noGrp="1"/>
          </p:cNvSpPr>
          <p:nvPr>
            <p:ph type="body" idx="1"/>
          </p:nvPr>
        </p:nvSpPr>
        <p:spPr/>
        <p:txBody>
          <a:bodyPr/>
          <a:lstStyle/>
          <a:p>
            <a:r>
              <a:rPr lang="en-US" dirty="0" smtClean="0"/>
              <a:t>melt</a:t>
            </a:r>
            <a:endParaRPr lang="en-US" dirty="0"/>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r>
              <a:rPr lang="en-US" dirty="0" smtClean="0"/>
              <a:t>stack</a:t>
            </a:r>
            <a:endParaRPr lang="en-US" dirty="0"/>
          </a:p>
        </p:txBody>
      </p:sp>
      <p:sp>
        <p:nvSpPr>
          <p:cNvPr id="6" name="Content Placeholder 5"/>
          <p:cNvSpPr>
            <a:spLocks noGrp="1"/>
          </p:cNvSpPr>
          <p:nvPr>
            <p:ph sz="quarter" idx="4"/>
          </p:nvPr>
        </p:nvSpPr>
        <p:spPr/>
        <p:txBody>
          <a:bodyPr/>
          <a:lstStyle/>
          <a:p>
            <a:endParaRPr lang="en-US" dirty="0"/>
          </a:p>
        </p:txBody>
      </p:sp>
      <p:pic>
        <p:nvPicPr>
          <p:cNvPr id="7" name="Picture 6"/>
          <p:cNvPicPr>
            <a:picLocks noChangeAspect="1"/>
          </p:cNvPicPr>
          <p:nvPr/>
        </p:nvPicPr>
        <p:blipFill>
          <a:blip r:embed="rId3"/>
          <a:stretch>
            <a:fillRect/>
          </a:stretch>
        </p:blipFill>
        <p:spPr>
          <a:xfrm>
            <a:off x="6037898" y="2856493"/>
            <a:ext cx="3105583" cy="3057951"/>
          </a:xfrm>
          <a:prstGeom prst="rect">
            <a:avLst/>
          </a:prstGeom>
        </p:spPr>
      </p:pic>
      <p:pic>
        <p:nvPicPr>
          <p:cNvPr id="8" name="Picture 7"/>
          <p:cNvPicPr>
            <a:picLocks noChangeAspect="1"/>
          </p:cNvPicPr>
          <p:nvPr/>
        </p:nvPicPr>
        <p:blipFill>
          <a:blip r:embed="rId4"/>
          <a:stretch>
            <a:fillRect/>
          </a:stretch>
        </p:blipFill>
        <p:spPr>
          <a:xfrm>
            <a:off x="1641559" y="2856492"/>
            <a:ext cx="3105583" cy="3057952"/>
          </a:xfrm>
          <a:prstGeom prst="rect">
            <a:avLst/>
          </a:prstGeom>
        </p:spPr>
      </p:pic>
      <p:sp>
        <p:nvSpPr>
          <p:cNvPr id="9" name="TextBox 8"/>
          <p:cNvSpPr txBox="1"/>
          <p:nvPr/>
        </p:nvSpPr>
        <p:spPr>
          <a:xfrm>
            <a:off x="7590689" y="6289676"/>
            <a:ext cx="3102131" cy="369332"/>
          </a:xfrm>
          <a:prstGeom prst="rect">
            <a:avLst/>
          </a:prstGeom>
          <a:noFill/>
        </p:spPr>
        <p:txBody>
          <a:bodyPr wrap="none" rtlCol="0">
            <a:spAutoFit/>
          </a:bodyPr>
          <a:lstStyle/>
          <a:p>
            <a:r>
              <a:rPr lang="en-US" dirty="0" smtClean="0"/>
              <a:t>How to revert multi-index?</a:t>
            </a:r>
            <a:endParaRPr lang="en-US" dirty="0"/>
          </a:p>
        </p:txBody>
      </p:sp>
    </p:spTree>
    <p:extLst>
      <p:ext uri="{BB962C8B-B14F-4D97-AF65-F5344CB8AC3E}">
        <p14:creationId xmlns:p14="http://schemas.microsoft.com/office/powerpoint/2010/main" val="229018731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Picture 8"/>
          <p:cNvPicPr>
            <a:picLocks noChangeAspect="1"/>
          </p:cNvPicPr>
          <p:nvPr/>
        </p:nvPicPr>
        <p:blipFill>
          <a:blip r:embed="rId2"/>
          <a:stretch>
            <a:fillRect/>
          </a:stretch>
        </p:blipFill>
        <p:spPr>
          <a:xfrm>
            <a:off x="2908207" y="2052918"/>
            <a:ext cx="3477110" cy="381053"/>
          </a:xfrm>
          <a:prstGeom prst="rect">
            <a:avLst/>
          </a:prstGeom>
        </p:spPr>
      </p:pic>
      <p:pic>
        <p:nvPicPr>
          <p:cNvPr id="10" name="Picture 9"/>
          <p:cNvPicPr>
            <a:picLocks noChangeAspect="1"/>
          </p:cNvPicPr>
          <p:nvPr/>
        </p:nvPicPr>
        <p:blipFill>
          <a:blip r:embed="rId3"/>
          <a:stretch>
            <a:fillRect/>
          </a:stretch>
        </p:blipFill>
        <p:spPr>
          <a:xfrm>
            <a:off x="3270207" y="3421982"/>
            <a:ext cx="2753109" cy="2705478"/>
          </a:xfrm>
          <a:prstGeom prst="rect">
            <a:avLst/>
          </a:prstGeom>
        </p:spPr>
      </p:pic>
    </p:spTree>
    <p:extLst>
      <p:ext uri="{BB962C8B-B14F-4D97-AF65-F5344CB8AC3E}">
        <p14:creationId xmlns:p14="http://schemas.microsoft.com/office/powerpoint/2010/main" val="305661338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Melt advantage </a:t>
            </a:r>
            <a:endParaRPr lang="en-US" dirty="0"/>
          </a:p>
        </p:txBody>
      </p:sp>
      <p:sp>
        <p:nvSpPr>
          <p:cNvPr id="6" name="Content Placeholder 5"/>
          <p:cNvSpPr>
            <a:spLocks noGrp="1"/>
          </p:cNvSpPr>
          <p:nvPr>
            <p:ph sz="half" idx="1"/>
          </p:nvPr>
        </p:nvSpPr>
        <p:spPr/>
        <p:txBody>
          <a:bodyPr/>
          <a:lstStyle/>
          <a:p>
            <a:endParaRPr lang="en-US" dirty="0"/>
          </a:p>
        </p:txBody>
      </p:sp>
      <p:sp>
        <p:nvSpPr>
          <p:cNvPr id="7" name="Content Placeholder 6"/>
          <p:cNvSpPr>
            <a:spLocks noGrp="1"/>
          </p:cNvSpPr>
          <p:nvPr>
            <p:ph sz="half" idx="2"/>
          </p:nvPr>
        </p:nvSpPr>
        <p:spPr/>
        <p:txBody>
          <a:bodyPr/>
          <a:lstStyle/>
          <a:p>
            <a:endParaRPr lang="en-US"/>
          </a:p>
        </p:txBody>
      </p:sp>
      <p:pic>
        <p:nvPicPr>
          <p:cNvPr id="8" name="Picture 7"/>
          <p:cNvPicPr>
            <a:picLocks noChangeAspect="1"/>
          </p:cNvPicPr>
          <p:nvPr/>
        </p:nvPicPr>
        <p:blipFill>
          <a:blip r:embed="rId3"/>
          <a:stretch>
            <a:fillRect/>
          </a:stretch>
        </p:blipFill>
        <p:spPr>
          <a:xfrm>
            <a:off x="5721117" y="1781247"/>
            <a:ext cx="5363323" cy="600159"/>
          </a:xfrm>
          <a:prstGeom prst="rect">
            <a:avLst/>
          </a:prstGeom>
        </p:spPr>
      </p:pic>
      <p:pic>
        <p:nvPicPr>
          <p:cNvPr id="9" name="Picture 8"/>
          <p:cNvPicPr>
            <a:picLocks noChangeAspect="1"/>
          </p:cNvPicPr>
          <p:nvPr/>
        </p:nvPicPr>
        <p:blipFill>
          <a:blip r:embed="rId4"/>
          <a:stretch>
            <a:fillRect/>
          </a:stretch>
        </p:blipFill>
        <p:spPr>
          <a:xfrm>
            <a:off x="6909566" y="2677372"/>
            <a:ext cx="3296110" cy="3002656"/>
          </a:xfrm>
          <a:prstGeom prst="rect">
            <a:avLst/>
          </a:prstGeom>
        </p:spPr>
      </p:pic>
      <p:pic>
        <p:nvPicPr>
          <p:cNvPr id="10" name="Picture 9"/>
          <p:cNvPicPr>
            <a:picLocks noChangeAspect="1"/>
          </p:cNvPicPr>
          <p:nvPr/>
        </p:nvPicPr>
        <p:blipFill>
          <a:blip r:embed="rId5"/>
          <a:stretch>
            <a:fillRect/>
          </a:stretch>
        </p:blipFill>
        <p:spPr>
          <a:xfrm>
            <a:off x="136330" y="1747906"/>
            <a:ext cx="4886348" cy="666843"/>
          </a:xfrm>
          <a:prstGeom prst="rect">
            <a:avLst/>
          </a:prstGeom>
        </p:spPr>
      </p:pic>
      <p:pic>
        <p:nvPicPr>
          <p:cNvPr id="11" name="Picture 10"/>
          <p:cNvPicPr>
            <a:picLocks noChangeAspect="1"/>
          </p:cNvPicPr>
          <p:nvPr/>
        </p:nvPicPr>
        <p:blipFill>
          <a:blip r:embed="rId6"/>
          <a:stretch>
            <a:fillRect/>
          </a:stretch>
        </p:blipFill>
        <p:spPr>
          <a:xfrm>
            <a:off x="1103312" y="2622076"/>
            <a:ext cx="3105583" cy="3057952"/>
          </a:xfrm>
          <a:prstGeom prst="rect">
            <a:avLst/>
          </a:prstGeom>
        </p:spPr>
      </p:pic>
      <p:pic>
        <p:nvPicPr>
          <p:cNvPr id="12" name="Picture 11"/>
          <p:cNvPicPr>
            <a:picLocks noChangeAspect="1"/>
          </p:cNvPicPr>
          <p:nvPr/>
        </p:nvPicPr>
        <p:blipFill>
          <a:blip r:embed="rId7"/>
          <a:stretch>
            <a:fillRect/>
          </a:stretch>
        </p:blipFill>
        <p:spPr>
          <a:xfrm>
            <a:off x="1748637" y="5930060"/>
            <a:ext cx="7944959" cy="1019317"/>
          </a:xfrm>
          <a:prstGeom prst="rect">
            <a:avLst/>
          </a:prstGeom>
        </p:spPr>
      </p:pic>
    </p:spTree>
    <p:extLst>
      <p:ext uri="{BB962C8B-B14F-4D97-AF65-F5344CB8AC3E}">
        <p14:creationId xmlns:p14="http://schemas.microsoft.com/office/powerpoint/2010/main" val="159215114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need apply?</a:t>
            </a:r>
            <a:endParaRPr lang="en-US" dirty="0"/>
          </a:p>
        </p:txBody>
      </p:sp>
      <p:sp>
        <p:nvSpPr>
          <p:cNvPr id="3" name="Content Placeholder 2"/>
          <p:cNvSpPr>
            <a:spLocks noGrp="1"/>
          </p:cNvSpPr>
          <p:nvPr>
            <p:ph sz="half" idx="1"/>
          </p:nvPr>
        </p:nvSpPr>
        <p:spPr/>
        <p:txBody>
          <a:bodyPr/>
          <a:lstStyle/>
          <a:p>
            <a:r>
              <a:rPr lang="en-US" dirty="0" smtClean="0"/>
              <a:t>Consider discussing this </a:t>
            </a:r>
          </a:p>
          <a:p>
            <a:r>
              <a:rPr lang="en-US" dirty="0" smtClean="0"/>
              <a:t>But after reading more about `</a:t>
            </a:r>
            <a:endParaRPr lang="en-US" dirty="0"/>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9311119" y="4737921"/>
            <a:ext cx="1479430" cy="1721260"/>
          </a:xfrm>
          <a:prstGeom prst="rect">
            <a:avLst/>
          </a:prstGeom>
        </p:spPr>
      </p:pic>
    </p:spTree>
    <p:extLst>
      <p:ext uri="{BB962C8B-B14F-4D97-AF65-F5344CB8AC3E}">
        <p14:creationId xmlns:p14="http://schemas.microsoft.com/office/powerpoint/2010/main" val="3838313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vs map vs </a:t>
            </a:r>
            <a:r>
              <a:rPr lang="en-US" dirty="0" err="1" smtClean="0"/>
              <a:t>applymap</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951093" y="2246185"/>
            <a:ext cx="7097115" cy="3820058"/>
          </a:xfrm>
          <a:prstGeom prst="rect">
            <a:avLst/>
          </a:prstGeom>
        </p:spPr>
      </p:pic>
    </p:spTree>
    <p:extLst>
      <p:ext uri="{BB962C8B-B14F-4D97-AF65-F5344CB8AC3E}">
        <p14:creationId xmlns:p14="http://schemas.microsoft.com/office/powerpoint/2010/main" val="1832664836"/>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4274106" y="947391"/>
            <a:ext cx="3305636" cy="2962688"/>
          </a:xfrm>
          <a:prstGeom prst="rect">
            <a:avLst/>
          </a:prstGeom>
        </p:spPr>
      </p:pic>
      <p:pic>
        <p:nvPicPr>
          <p:cNvPr id="6" name="Picture 5"/>
          <p:cNvPicPr>
            <a:picLocks noChangeAspect="1"/>
          </p:cNvPicPr>
          <p:nvPr/>
        </p:nvPicPr>
        <p:blipFill>
          <a:blip r:embed="rId3"/>
          <a:stretch>
            <a:fillRect/>
          </a:stretch>
        </p:blipFill>
        <p:spPr>
          <a:xfrm>
            <a:off x="196837" y="4642596"/>
            <a:ext cx="7382905" cy="1390844"/>
          </a:xfrm>
          <a:prstGeom prst="rect">
            <a:avLst/>
          </a:prstGeom>
        </p:spPr>
      </p:pic>
      <p:pic>
        <p:nvPicPr>
          <p:cNvPr id="8" name="Picture 7"/>
          <p:cNvPicPr>
            <a:picLocks noChangeAspect="1"/>
          </p:cNvPicPr>
          <p:nvPr/>
        </p:nvPicPr>
        <p:blipFill>
          <a:blip r:embed="rId4"/>
          <a:stretch>
            <a:fillRect/>
          </a:stretch>
        </p:blipFill>
        <p:spPr>
          <a:xfrm>
            <a:off x="7812799" y="3363443"/>
            <a:ext cx="4086795" cy="3305636"/>
          </a:xfrm>
          <a:prstGeom prst="rect">
            <a:avLst/>
          </a:prstGeom>
        </p:spPr>
      </p:pic>
      <p:sp>
        <p:nvSpPr>
          <p:cNvPr id="9" name="TextBox 8"/>
          <p:cNvSpPr txBox="1"/>
          <p:nvPr/>
        </p:nvSpPr>
        <p:spPr>
          <a:xfrm>
            <a:off x="8826011" y="2059403"/>
            <a:ext cx="2616422" cy="369332"/>
          </a:xfrm>
          <a:prstGeom prst="rect">
            <a:avLst/>
          </a:prstGeom>
          <a:noFill/>
        </p:spPr>
        <p:txBody>
          <a:bodyPr wrap="none" rtlCol="0">
            <a:spAutoFit/>
          </a:bodyPr>
          <a:lstStyle/>
          <a:p>
            <a:r>
              <a:rPr lang="en-US" dirty="0" smtClean="0"/>
              <a:t>Can we use lambda?</a:t>
            </a:r>
            <a:endParaRPr lang="en-US" dirty="0"/>
          </a:p>
        </p:txBody>
      </p:sp>
    </p:spTree>
    <p:extLst>
      <p:ext uri="{BB962C8B-B14F-4D97-AF65-F5344CB8AC3E}">
        <p14:creationId xmlns:p14="http://schemas.microsoft.com/office/powerpoint/2010/main" val="247442056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4274106" y="947391"/>
            <a:ext cx="3305636" cy="2962688"/>
          </a:xfrm>
          <a:prstGeom prst="rect">
            <a:avLst/>
          </a:prstGeom>
        </p:spPr>
      </p:pic>
      <p:pic>
        <p:nvPicPr>
          <p:cNvPr id="8" name="Picture 7"/>
          <p:cNvPicPr>
            <a:picLocks noChangeAspect="1"/>
          </p:cNvPicPr>
          <p:nvPr/>
        </p:nvPicPr>
        <p:blipFill>
          <a:blip r:embed="rId3"/>
          <a:stretch>
            <a:fillRect/>
          </a:stretch>
        </p:blipFill>
        <p:spPr>
          <a:xfrm>
            <a:off x="7812799" y="3363443"/>
            <a:ext cx="4086795" cy="3305636"/>
          </a:xfrm>
          <a:prstGeom prst="rect">
            <a:avLst/>
          </a:prstGeom>
        </p:spPr>
      </p:pic>
      <p:pic>
        <p:nvPicPr>
          <p:cNvPr id="7" name="Picture 6"/>
          <p:cNvPicPr>
            <a:picLocks noChangeAspect="1"/>
          </p:cNvPicPr>
          <p:nvPr/>
        </p:nvPicPr>
        <p:blipFill>
          <a:blip r:embed="rId4"/>
          <a:stretch>
            <a:fillRect/>
          </a:stretch>
        </p:blipFill>
        <p:spPr>
          <a:xfrm>
            <a:off x="888336" y="5897160"/>
            <a:ext cx="5239481" cy="666843"/>
          </a:xfrm>
          <a:prstGeom prst="rect">
            <a:avLst/>
          </a:prstGeom>
        </p:spPr>
      </p:pic>
      <p:pic>
        <p:nvPicPr>
          <p:cNvPr id="9" name="Picture 8"/>
          <p:cNvPicPr>
            <a:picLocks noChangeAspect="1"/>
          </p:cNvPicPr>
          <p:nvPr/>
        </p:nvPicPr>
        <p:blipFill>
          <a:blip r:embed="rId5"/>
          <a:stretch>
            <a:fillRect/>
          </a:stretch>
        </p:blipFill>
        <p:spPr>
          <a:xfrm>
            <a:off x="114280" y="4208197"/>
            <a:ext cx="7382905" cy="1390844"/>
          </a:xfrm>
          <a:prstGeom prst="rect">
            <a:avLst/>
          </a:prstGeom>
        </p:spPr>
      </p:pic>
    </p:spTree>
    <p:extLst>
      <p:ext uri="{BB962C8B-B14F-4D97-AF65-F5344CB8AC3E}">
        <p14:creationId xmlns:p14="http://schemas.microsoft.com/office/powerpoint/2010/main" val="158060583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4274106" y="947391"/>
            <a:ext cx="3305636" cy="2962688"/>
          </a:xfrm>
          <a:prstGeom prst="rect">
            <a:avLst/>
          </a:prstGeom>
        </p:spPr>
      </p:pic>
      <p:pic>
        <p:nvPicPr>
          <p:cNvPr id="7" name="Picture 6"/>
          <p:cNvPicPr>
            <a:picLocks noChangeAspect="1"/>
          </p:cNvPicPr>
          <p:nvPr/>
        </p:nvPicPr>
        <p:blipFill>
          <a:blip r:embed="rId4"/>
          <a:stretch>
            <a:fillRect/>
          </a:stretch>
        </p:blipFill>
        <p:spPr>
          <a:xfrm>
            <a:off x="646111" y="4749786"/>
            <a:ext cx="5401429" cy="666843"/>
          </a:xfrm>
          <a:prstGeom prst="rect">
            <a:avLst/>
          </a:prstGeom>
        </p:spPr>
      </p:pic>
      <p:pic>
        <p:nvPicPr>
          <p:cNvPr id="9" name="Picture 8"/>
          <p:cNvPicPr>
            <a:picLocks noChangeAspect="1"/>
          </p:cNvPicPr>
          <p:nvPr/>
        </p:nvPicPr>
        <p:blipFill>
          <a:blip r:embed="rId5"/>
          <a:stretch>
            <a:fillRect/>
          </a:stretch>
        </p:blipFill>
        <p:spPr>
          <a:xfrm>
            <a:off x="8209910" y="3556480"/>
            <a:ext cx="3221311" cy="3121366"/>
          </a:xfrm>
          <a:prstGeom prst="rect">
            <a:avLst/>
          </a:prstGeom>
        </p:spPr>
      </p:pic>
      <p:sp>
        <p:nvSpPr>
          <p:cNvPr id="11" name="Rectangle 10"/>
          <p:cNvSpPr/>
          <p:nvPr/>
        </p:nvSpPr>
        <p:spPr>
          <a:xfrm>
            <a:off x="8742623" y="2252288"/>
            <a:ext cx="2616422" cy="369332"/>
          </a:xfrm>
          <a:prstGeom prst="rect">
            <a:avLst/>
          </a:prstGeom>
        </p:spPr>
        <p:txBody>
          <a:bodyPr wrap="none">
            <a:spAutoFit/>
          </a:bodyPr>
          <a:lstStyle/>
          <a:p>
            <a:r>
              <a:rPr lang="en-US" b="1" dirty="0"/>
              <a:t>Can we use lambda?</a:t>
            </a:r>
          </a:p>
        </p:txBody>
      </p:sp>
    </p:spTree>
    <p:extLst>
      <p:ext uri="{BB962C8B-B14F-4D97-AF65-F5344CB8AC3E}">
        <p14:creationId xmlns:p14="http://schemas.microsoft.com/office/powerpoint/2010/main" val="294743416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4274106" y="947391"/>
            <a:ext cx="3305636" cy="2962688"/>
          </a:xfrm>
          <a:prstGeom prst="rect">
            <a:avLst/>
          </a:prstGeom>
        </p:spPr>
      </p:pic>
      <p:pic>
        <p:nvPicPr>
          <p:cNvPr id="7" name="Picture 6"/>
          <p:cNvPicPr>
            <a:picLocks noChangeAspect="1"/>
          </p:cNvPicPr>
          <p:nvPr/>
        </p:nvPicPr>
        <p:blipFill>
          <a:blip r:embed="rId3"/>
          <a:stretch>
            <a:fillRect/>
          </a:stretch>
        </p:blipFill>
        <p:spPr>
          <a:xfrm>
            <a:off x="646111" y="4749786"/>
            <a:ext cx="5401429" cy="666843"/>
          </a:xfrm>
          <a:prstGeom prst="rect">
            <a:avLst/>
          </a:prstGeom>
        </p:spPr>
      </p:pic>
      <p:pic>
        <p:nvPicPr>
          <p:cNvPr id="9" name="Picture 8"/>
          <p:cNvPicPr>
            <a:picLocks noChangeAspect="1"/>
          </p:cNvPicPr>
          <p:nvPr/>
        </p:nvPicPr>
        <p:blipFill>
          <a:blip r:embed="rId4"/>
          <a:stretch>
            <a:fillRect/>
          </a:stretch>
        </p:blipFill>
        <p:spPr>
          <a:xfrm>
            <a:off x="8209910" y="3556480"/>
            <a:ext cx="3221311" cy="3121366"/>
          </a:xfrm>
          <a:prstGeom prst="rect">
            <a:avLst/>
          </a:prstGeom>
        </p:spPr>
      </p:pic>
      <p:pic>
        <p:nvPicPr>
          <p:cNvPr id="10" name="Picture 9"/>
          <p:cNvPicPr>
            <a:picLocks noChangeAspect="1"/>
          </p:cNvPicPr>
          <p:nvPr/>
        </p:nvPicPr>
        <p:blipFill>
          <a:blip r:embed="rId5"/>
          <a:stretch>
            <a:fillRect/>
          </a:stretch>
        </p:blipFill>
        <p:spPr>
          <a:xfrm>
            <a:off x="437633" y="5781196"/>
            <a:ext cx="6106377" cy="685896"/>
          </a:xfrm>
          <a:prstGeom prst="rect">
            <a:avLst/>
          </a:prstGeom>
        </p:spPr>
      </p:pic>
    </p:spTree>
    <p:extLst>
      <p:ext uri="{BB962C8B-B14F-4D97-AF65-F5344CB8AC3E}">
        <p14:creationId xmlns:p14="http://schemas.microsoft.com/office/powerpoint/2010/main" val="7820613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Bottom line? </a:t>
            </a:r>
            <a:endParaRPr lang="en-US" dirty="0"/>
          </a:p>
        </p:txBody>
      </p:sp>
      <p:sp>
        <p:nvSpPr>
          <p:cNvPr id="3" name="Content Placeholder 2"/>
          <p:cNvSpPr>
            <a:spLocks noGrp="1"/>
          </p:cNvSpPr>
          <p:nvPr>
            <p:ph idx="1"/>
          </p:nvPr>
        </p:nvSpPr>
        <p:spPr/>
        <p:txBody>
          <a:bodyPr/>
          <a:lstStyle/>
          <a:p>
            <a:r>
              <a:rPr lang="en-US" dirty="0" smtClean="0"/>
              <a:t>1. </a:t>
            </a:r>
          </a:p>
          <a:p>
            <a:endParaRPr lang="en-US" dirty="0"/>
          </a:p>
          <a:p>
            <a:endParaRPr lang="en-US" dirty="0" smtClean="0"/>
          </a:p>
          <a:p>
            <a:r>
              <a:rPr lang="en-US" dirty="0" smtClean="0"/>
              <a:t>2. SEARCH – KEEP UPDATED! </a:t>
            </a:r>
            <a:endParaRPr lang="en-US" dirty="0"/>
          </a:p>
        </p:txBody>
      </p:sp>
      <p:pic>
        <p:nvPicPr>
          <p:cNvPr id="4" name="Picture 3"/>
          <p:cNvPicPr>
            <a:picLocks noChangeAspect="1"/>
          </p:cNvPicPr>
          <p:nvPr/>
        </p:nvPicPr>
        <p:blipFill>
          <a:blip r:embed="rId3"/>
          <a:stretch>
            <a:fillRect/>
          </a:stretch>
        </p:blipFill>
        <p:spPr>
          <a:xfrm>
            <a:off x="1406568" y="4114800"/>
            <a:ext cx="8278380" cy="609685"/>
          </a:xfrm>
          <a:prstGeom prst="rect">
            <a:avLst/>
          </a:prstGeom>
        </p:spPr>
      </p:pic>
      <p:pic>
        <p:nvPicPr>
          <p:cNvPr id="11266" name="Picture 2" descr="Just added a bunch of new features to the free pandas dataframe visualizer,  D-Tale! Hope they help : datasci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4720" y="5042232"/>
            <a:ext cx="3457762" cy="162477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GitHub - pandas-profiling/pandas-profiling: Create HTML profiling reports  from pandas DataFrame objec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3301" y="5021727"/>
            <a:ext cx="3414715" cy="164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606586"/>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6" name="Picture 5"/>
          <p:cNvPicPr>
            <a:picLocks noChangeAspect="1"/>
          </p:cNvPicPr>
          <p:nvPr/>
        </p:nvPicPr>
        <p:blipFill>
          <a:blip r:embed="rId3"/>
          <a:stretch>
            <a:fillRect/>
          </a:stretch>
        </p:blipFill>
        <p:spPr>
          <a:xfrm>
            <a:off x="37777" y="2011680"/>
            <a:ext cx="7097115" cy="3820058"/>
          </a:xfrm>
          <a:prstGeom prst="rect">
            <a:avLst/>
          </a:prstGeom>
        </p:spPr>
      </p:pic>
      <p:pic>
        <p:nvPicPr>
          <p:cNvPr id="7" name="Picture 6"/>
          <p:cNvPicPr>
            <a:picLocks noChangeAspect="1"/>
          </p:cNvPicPr>
          <p:nvPr/>
        </p:nvPicPr>
        <p:blipFill>
          <a:blip r:embed="rId4"/>
          <a:stretch>
            <a:fillRect/>
          </a:stretch>
        </p:blipFill>
        <p:spPr>
          <a:xfrm>
            <a:off x="7381382" y="4929656"/>
            <a:ext cx="4061848" cy="793329"/>
          </a:xfrm>
          <a:prstGeom prst="rect">
            <a:avLst/>
          </a:prstGeom>
        </p:spPr>
      </p:pic>
    </p:spTree>
    <p:extLst>
      <p:ext uri="{BB962C8B-B14F-4D97-AF65-F5344CB8AC3E}">
        <p14:creationId xmlns:p14="http://schemas.microsoft.com/office/powerpoint/2010/main" val="275804284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678733" y="1867365"/>
            <a:ext cx="2362530" cy="523948"/>
          </a:xfrm>
          <a:prstGeom prst="rect">
            <a:avLst/>
          </a:prstGeom>
        </p:spPr>
      </p:pic>
      <p:pic>
        <p:nvPicPr>
          <p:cNvPr id="6" name="Picture 5"/>
          <p:cNvPicPr>
            <a:picLocks noChangeAspect="1"/>
          </p:cNvPicPr>
          <p:nvPr/>
        </p:nvPicPr>
        <p:blipFill>
          <a:blip r:embed="rId3"/>
          <a:stretch>
            <a:fillRect/>
          </a:stretch>
        </p:blipFill>
        <p:spPr>
          <a:xfrm>
            <a:off x="6426459" y="2582426"/>
            <a:ext cx="4077269" cy="2962688"/>
          </a:xfrm>
          <a:prstGeom prst="rect">
            <a:avLst/>
          </a:prstGeom>
        </p:spPr>
      </p:pic>
      <p:pic>
        <p:nvPicPr>
          <p:cNvPr id="7" name="Picture 6"/>
          <p:cNvPicPr>
            <a:picLocks noChangeAspect="1"/>
          </p:cNvPicPr>
          <p:nvPr/>
        </p:nvPicPr>
        <p:blipFill>
          <a:blip r:embed="rId4"/>
          <a:stretch>
            <a:fillRect/>
          </a:stretch>
        </p:blipFill>
        <p:spPr>
          <a:xfrm>
            <a:off x="1207180" y="2582426"/>
            <a:ext cx="3305636" cy="2962688"/>
          </a:xfrm>
          <a:prstGeom prst="rect">
            <a:avLst/>
          </a:prstGeom>
        </p:spPr>
      </p:pic>
    </p:spTree>
    <p:extLst>
      <p:ext uri="{BB962C8B-B14F-4D97-AF65-F5344CB8AC3E}">
        <p14:creationId xmlns:p14="http://schemas.microsoft.com/office/powerpoint/2010/main" val="292600352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6" name="Picture 5"/>
          <p:cNvPicPr>
            <a:picLocks noChangeAspect="1"/>
          </p:cNvPicPr>
          <p:nvPr/>
        </p:nvPicPr>
        <p:blipFill>
          <a:blip r:embed="rId2"/>
          <a:stretch>
            <a:fillRect/>
          </a:stretch>
        </p:blipFill>
        <p:spPr>
          <a:xfrm>
            <a:off x="37777" y="2011680"/>
            <a:ext cx="7097115" cy="3820058"/>
          </a:xfrm>
          <a:prstGeom prst="rect">
            <a:avLst/>
          </a:prstGeom>
        </p:spPr>
      </p:pic>
      <p:pic>
        <p:nvPicPr>
          <p:cNvPr id="7" name="Picture 6"/>
          <p:cNvPicPr>
            <a:picLocks noChangeAspect="1"/>
          </p:cNvPicPr>
          <p:nvPr/>
        </p:nvPicPr>
        <p:blipFill>
          <a:blip r:embed="rId3"/>
          <a:stretch>
            <a:fillRect/>
          </a:stretch>
        </p:blipFill>
        <p:spPr>
          <a:xfrm>
            <a:off x="7919154" y="3967843"/>
            <a:ext cx="2255031" cy="537537"/>
          </a:xfrm>
          <a:prstGeom prst="rect">
            <a:avLst/>
          </a:prstGeom>
        </p:spPr>
      </p:pic>
    </p:spTree>
    <p:extLst>
      <p:ext uri="{BB962C8B-B14F-4D97-AF65-F5344CB8AC3E}">
        <p14:creationId xmlns:p14="http://schemas.microsoft.com/office/powerpoint/2010/main" val="322721714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3975955" y="2229552"/>
            <a:ext cx="5344271" cy="1476581"/>
          </a:xfrm>
          <a:prstGeom prst="rect">
            <a:avLst/>
          </a:prstGeom>
        </p:spPr>
      </p:pic>
      <p:pic>
        <p:nvPicPr>
          <p:cNvPr id="6" name="Picture 5"/>
          <p:cNvPicPr>
            <a:picLocks noChangeAspect="1"/>
          </p:cNvPicPr>
          <p:nvPr/>
        </p:nvPicPr>
        <p:blipFill>
          <a:blip r:embed="rId4"/>
          <a:stretch>
            <a:fillRect/>
          </a:stretch>
        </p:blipFill>
        <p:spPr>
          <a:xfrm>
            <a:off x="1037515" y="4514746"/>
            <a:ext cx="5228960" cy="1486107"/>
          </a:xfrm>
          <a:prstGeom prst="rect">
            <a:avLst/>
          </a:prstGeom>
        </p:spPr>
      </p:pic>
      <p:pic>
        <p:nvPicPr>
          <p:cNvPr id="7" name="Picture 6"/>
          <p:cNvPicPr>
            <a:picLocks noChangeAspect="1"/>
          </p:cNvPicPr>
          <p:nvPr/>
        </p:nvPicPr>
        <p:blipFill>
          <a:blip r:embed="rId5"/>
          <a:stretch>
            <a:fillRect/>
          </a:stretch>
        </p:blipFill>
        <p:spPr>
          <a:xfrm>
            <a:off x="8203772" y="4548087"/>
            <a:ext cx="3134162" cy="1419423"/>
          </a:xfrm>
          <a:prstGeom prst="rect">
            <a:avLst/>
          </a:prstGeom>
        </p:spPr>
      </p:pic>
    </p:spTree>
    <p:extLst>
      <p:ext uri="{BB962C8B-B14F-4D97-AF65-F5344CB8AC3E}">
        <p14:creationId xmlns:p14="http://schemas.microsoft.com/office/powerpoint/2010/main" val="1612744609"/>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3585812" y="2771683"/>
            <a:ext cx="5020376" cy="1314633"/>
          </a:xfrm>
          <a:prstGeom prst="rect">
            <a:avLst/>
          </a:prstGeom>
        </p:spPr>
      </p:pic>
    </p:spTree>
    <p:extLst>
      <p:ext uri="{BB962C8B-B14F-4D97-AF65-F5344CB8AC3E}">
        <p14:creationId xmlns:p14="http://schemas.microsoft.com/office/powerpoint/2010/main" val="96896485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102" y="274321"/>
            <a:ext cx="9784080" cy="1508760"/>
          </a:xfrm>
        </p:spPr>
        <p:txBody>
          <a:bodyPr>
            <a:normAutofit fontScale="90000"/>
          </a:bodyPr>
          <a:lstStyle/>
          <a:p>
            <a:r>
              <a:rPr lang="en-US" dirty="0"/>
              <a:t>Best of the API</a:t>
            </a:r>
            <a:br>
              <a:rPr lang="en-US" dirty="0"/>
            </a:br>
            <a:r>
              <a:rPr lang="en-US" dirty="0"/>
              <a:t/>
            </a:r>
            <a:br>
              <a:rPr lang="en-US" dirty="0"/>
            </a:br>
            <a:endParaRPr lang="en-US" dirty="0"/>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0" y="1235963"/>
            <a:ext cx="776753" cy="3562847"/>
          </a:xfrm>
          <a:prstGeom prst="rect">
            <a:avLst/>
          </a:prstGeom>
        </p:spPr>
      </p:pic>
      <p:pic>
        <p:nvPicPr>
          <p:cNvPr id="6" name="Picture 5"/>
          <p:cNvPicPr>
            <a:picLocks noChangeAspect="1"/>
          </p:cNvPicPr>
          <p:nvPr/>
        </p:nvPicPr>
        <p:blipFill>
          <a:blip r:embed="rId4"/>
          <a:stretch>
            <a:fillRect/>
          </a:stretch>
        </p:blipFill>
        <p:spPr>
          <a:xfrm>
            <a:off x="2664347" y="1170236"/>
            <a:ext cx="1786883" cy="3367258"/>
          </a:xfrm>
          <a:prstGeom prst="rect">
            <a:avLst/>
          </a:prstGeom>
        </p:spPr>
      </p:pic>
      <p:pic>
        <p:nvPicPr>
          <p:cNvPr id="7" name="Picture 6"/>
          <p:cNvPicPr>
            <a:picLocks noChangeAspect="1"/>
          </p:cNvPicPr>
          <p:nvPr/>
        </p:nvPicPr>
        <p:blipFill>
          <a:blip r:embed="rId5"/>
          <a:stretch>
            <a:fillRect/>
          </a:stretch>
        </p:blipFill>
        <p:spPr>
          <a:xfrm>
            <a:off x="2664346" y="4537494"/>
            <a:ext cx="1786883" cy="2085361"/>
          </a:xfrm>
          <a:prstGeom prst="rect">
            <a:avLst/>
          </a:prstGeom>
        </p:spPr>
      </p:pic>
      <p:pic>
        <p:nvPicPr>
          <p:cNvPr id="8" name="Picture 7"/>
          <p:cNvPicPr>
            <a:picLocks noChangeAspect="1"/>
          </p:cNvPicPr>
          <p:nvPr/>
        </p:nvPicPr>
        <p:blipFill>
          <a:blip r:embed="rId6"/>
          <a:stretch>
            <a:fillRect/>
          </a:stretch>
        </p:blipFill>
        <p:spPr>
          <a:xfrm>
            <a:off x="4545371" y="168318"/>
            <a:ext cx="2311543" cy="4558958"/>
          </a:xfrm>
          <a:prstGeom prst="rect">
            <a:avLst/>
          </a:prstGeom>
        </p:spPr>
      </p:pic>
      <p:pic>
        <p:nvPicPr>
          <p:cNvPr id="9" name="Picture 8"/>
          <p:cNvPicPr>
            <a:picLocks noChangeAspect="1"/>
          </p:cNvPicPr>
          <p:nvPr/>
        </p:nvPicPr>
        <p:blipFill>
          <a:blip r:embed="rId7"/>
          <a:stretch>
            <a:fillRect/>
          </a:stretch>
        </p:blipFill>
        <p:spPr>
          <a:xfrm>
            <a:off x="4545371" y="4727276"/>
            <a:ext cx="2311543" cy="1895579"/>
          </a:xfrm>
          <a:prstGeom prst="rect">
            <a:avLst/>
          </a:prstGeom>
        </p:spPr>
      </p:pic>
      <p:pic>
        <p:nvPicPr>
          <p:cNvPr id="10" name="Picture 9"/>
          <p:cNvPicPr>
            <a:picLocks noChangeAspect="1"/>
          </p:cNvPicPr>
          <p:nvPr/>
        </p:nvPicPr>
        <p:blipFill>
          <a:blip r:embed="rId8"/>
          <a:stretch>
            <a:fillRect/>
          </a:stretch>
        </p:blipFill>
        <p:spPr>
          <a:xfrm>
            <a:off x="7011756" y="194393"/>
            <a:ext cx="2133898" cy="2457793"/>
          </a:xfrm>
          <a:prstGeom prst="rect">
            <a:avLst/>
          </a:prstGeom>
        </p:spPr>
      </p:pic>
      <p:pic>
        <p:nvPicPr>
          <p:cNvPr id="11" name="Picture 10"/>
          <p:cNvPicPr>
            <a:picLocks noChangeAspect="1"/>
          </p:cNvPicPr>
          <p:nvPr/>
        </p:nvPicPr>
        <p:blipFill>
          <a:blip r:embed="rId9"/>
          <a:stretch>
            <a:fillRect/>
          </a:stretch>
        </p:blipFill>
        <p:spPr>
          <a:xfrm>
            <a:off x="6872499" y="3419750"/>
            <a:ext cx="2848373" cy="3019846"/>
          </a:xfrm>
          <a:prstGeom prst="rect">
            <a:avLst/>
          </a:prstGeom>
        </p:spPr>
      </p:pic>
      <p:pic>
        <p:nvPicPr>
          <p:cNvPr id="12" name="Picture 11"/>
          <p:cNvPicPr>
            <a:picLocks noChangeAspect="1"/>
          </p:cNvPicPr>
          <p:nvPr/>
        </p:nvPicPr>
        <p:blipFill>
          <a:blip r:embed="rId10"/>
          <a:stretch>
            <a:fillRect/>
          </a:stretch>
        </p:blipFill>
        <p:spPr>
          <a:xfrm>
            <a:off x="9167561" y="159965"/>
            <a:ext cx="1724266" cy="3067478"/>
          </a:xfrm>
          <a:prstGeom prst="rect">
            <a:avLst/>
          </a:prstGeom>
        </p:spPr>
      </p:pic>
      <p:pic>
        <p:nvPicPr>
          <p:cNvPr id="13" name="Picture 12"/>
          <p:cNvPicPr>
            <a:picLocks noChangeAspect="1"/>
          </p:cNvPicPr>
          <p:nvPr/>
        </p:nvPicPr>
        <p:blipFill>
          <a:blip r:embed="rId11"/>
          <a:stretch>
            <a:fillRect/>
          </a:stretch>
        </p:blipFill>
        <p:spPr>
          <a:xfrm>
            <a:off x="40236" y="4851410"/>
            <a:ext cx="736517" cy="1457528"/>
          </a:xfrm>
          <a:prstGeom prst="rect">
            <a:avLst/>
          </a:prstGeom>
        </p:spPr>
      </p:pic>
      <p:pic>
        <p:nvPicPr>
          <p:cNvPr id="14" name="Picture 13"/>
          <p:cNvPicPr>
            <a:picLocks noChangeAspect="1"/>
          </p:cNvPicPr>
          <p:nvPr/>
        </p:nvPicPr>
        <p:blipFill>
          <a:blip r:embed="rId12"/>
          <a:stretch>
            <a:fillRect/>
          </a:stretch>
        </p:blipFill>
        <p:spPr>
          <a:xfrm>
            <a:off x="9793162" y="3273725"/>
            <a:ext cx="963012" cy="3584836"/>
          </a:xfrm>
          <a:prstGeom prst="rect">
            <a:avLst/>
          </a:prstGeom>
        </p:spPr>
      </p:pic>
      <p:pic>
        <p:nvPicPr>
          <p:cNvPr id="15" name="Picture 14"/>
          <p:cNvPicPr>
            <a:picLocks noChangeAspect="1"/>
          </p:cNvPicPr>
          <p:nvPr/>
        </p:nvPicPr>
        <p:blipFill>
          <a:blip r:embed="rId13"/>
          <a:stretch>
            <a:fillRect/>
          </a:stretch>
        </p:blipFill>
        <p:spPr>
          <a:xfrm>
            <a:off x="10756174" y="3261871"/>
            <a:ext cx="1188692" cy="3608544"/>
          </a:xfrm>
          <a:prstGeom prst="rect">
            <a:avLst/>
          </a:prstGeom>
        </p:spPr>
      </p:pic>
      <p:pic>
        <p:nvPicPr>
          <p:cNvPr id="16" name="Picture 15"/>
          <p:cNvPicPr>
            <a:picLocks noChangeAspect="1"/>
          </p:cNvPicPr>
          <p:nvPr/>
        </p:nvPicPr>
        <p:blipFill>
          <a:blip r:embed="rId14"/>
          <a:stretch>
            <a:fillRect/>
          </a:stretch>
        </p:blipFill>
        <p:spPr>
          <a:xfrm>
            <a:off x="931595" y="1423289"/>
            <a:ext cx="1577909" cy="5172797"/>
          </a:xfrm>
          <a:prstGeom prst="rect">
            <a:avLst/>
          </a:prstGeom>
        </p:spPr>
      </p:pic>
    </p:spTree>
    <p:extLst>
      <p:ext uri="{BB962C8B-B14F-4D97-AF65-F5344CB8AC3E}">
        <p14:creationId xmlns:p14="http://schemas.microsoft.com/office/powerpoint/2010/main" val="148876852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Orientation</a:t>
            </a:r>
          </a:p>
          <a:p>
            <a:pPr marL="0" indent="0">
              <a:buNone/>
            </a:pPr>
            <a:r>
              <a:rPr lang="en-US" b="1" dirty="0" smtClean="0"/>
              <a:t>Analytics/stat/ML/… </a:t>
            </a:r>
            <a:endParaRPr lang="en-US" b="1" dirty="0"/>
          </a:p>
          <a:p>
            <a:pPr marL="0" indent="0">
              <a:buNone/>
            </a:pPr>
            <a:r>
              <a:rPr lang="en-US" b="1" dirty="0" smtClean="0"/>
              <a:t>Data driven?</a:t>
            </a:r>
          </a:p>
          <a:p>
            <a:pPr marL="0" indent="0">
              <a:buNone/>
            </a:pPr>
            <a:r>
              <a:rPr lang="en-US" b="1" dirty="0" smtClean="0"/>
              <a:t>Pandas refreshment </a:t>
            </a:r>
          </a:p>
          <a:p>
            <a:pPr marL="0" indent="0">
              <a:buNone/>
            </a:pPr>
            <a:r>
              <a:rPr lang="en-US" sz="3200" b="1" dirty="0" smtClean="0"/>
              <a:t>Pandas plotting refreshment</a:t>
            </a:r>
          </a:p>
          <a:p>
            <a:pPr marL="0" indent="0">
              <a:buNone/>
            </a:pPr>
            <a:r>
              <a:rPr lang="en-US" b="1" dirty="0"/>
              <a:t>First project </a:t>
            </a:r>
            <a:endParaRPr lang="en-US" b="1" dirty="0" smtClean="0"/>
          </a:p>
          <a:p>
            <a:pPr marL="0" indent="0">
              <a:buNone/>
            </a:pPr>
            <a:r>
              <a:rPr lang="en-US" b="1" dirty="0" smtClean="0"/>
              <a:t>Breakout room</a:t>
            </a:r>
          </a:p>
          <a:p>
            <a:pPr marL="0" indent="0">
              <a:buNone/>
            </a:pPr>
            <a:endParaRPr lang="en-US" dirty="0" smtClean="0"/>
          </a:p>
        </p:txBody>
      </p:sp>
    </p:spTree>
    <p:extLst>
      <p:ext uri="{BB962C8B-B14F-4D97-AF65-F5344CB8AC3E}">
        <p14:creationId xmlns:p14="http://schemas.microsoft.com/office/powerpoint/2010/main" val="3755562418"/>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the scene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10981" y="1684194"/>
            <a:ext cx="5829823" cy="2466464"/>
          </a:xfrm>
          <a:prstGeom prst="rect">
            <a:avLst/>
          </a:prstGeom>
        </p:spPr>
      </p:pic>
      <p:pic>
        <p:nvPicPr>
          <p:cNvPr id="5" name="Picture 4"/>
          <p:cNvPicPr>
            <a:picLocks noChangeAspect="1"/>
          </p:cNvPicPr>
          <p:nvPr/>
        </p:nvPicPr>
        <p:blipFill>
          <a:blip r:embed="rId4"/>
          <a:stretch>
            <a:fillRect/>
          </a:stretch>
        </p:blipFill>
        <p:spPr>
          <a:xfrm>
            <a:off x="5348472" y="3440460"/>
            <a:ext cx="6630325" cy="3343742"/>
          </a:xfrm>
          <a:prstGeom prst="rect">
            <a:avLst/>
          </a:prstGeom>
        </p:spPr>
      </p:pic>
    </p:spTree>
    <p:extLst>
      <p:ext uri="{BB962C8B-B14F-4D97-AF65-F5344CB8AC3E}">
        <p14:creationId xmlns:p14="http://schemas.microsoft.com/office/powerpoint/2010/main" val="428349366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expect?</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5123312" y="5309646"/>
            <a:ext cx="4236670" cy="780776"/>
          </a:xfrm>
          <a:prstGeom prst="rect">
            <a:avLst/>
          </a:prstGeom>
        </p:spPr>
      </p:pic>
      <p:pic>
        <p:nvPicPr>
          <p:cNvPr id="6" name="Picture 5"/>
          <p:cNvPicPr>
            <a:picLocks noChangeAspect="1"/>
          </p:cNvPicPr>
          <p:nvPr/>
        </p:nvPicPr>
        <p:blipFill>
          <a:blip r:embed="rId4"/>
          <a:stretch>
            <a:fillRect/>
          </a:stretch>
        </p:blipFill>
        <p:spPr>
          <a:xfrm>
            <a:off x="5343419" y="1465197"/>
            <a:ext cx="6630325" cy="3343742"/>
          </a:xfrm>
          <a:prstGeom prst="rect">
            <a:avLst/>
          </a:prstGeom>
        </p:spPr>
      </p:pic>
      <p:pic>
        <p:nvPicPr>
          <p:cNvPr id="7" name="Picture 6"/>
          <p:cNvPicPr>
            <a:picLocks noChangeAspect="1"/>
          </p:cNvPicPr>
          <p:nvPr/>
        </p:nvPicPr>
        <p:blipFill>
          <a:blip r:embed="rId5"/>
          <a:stretch>
            <a:fillRect/>
          </a:stretch>
        </p:blipFill>
        <p:spPr>
          <a:xfrm>
            <a:off x="0" y="1845335"/>
            <a:ext cx="4903205" cy="4898365"/>
          </a:xfrm>
          <a:prstGeom prst="rect">
            <a:avLst/>
          </a:prstGeom>
        </p:spPr>
      </p:pic>
      <p:pic>
        <p:nvPicPr>
          <p:cNvPr id="5" name="Picture 4"/>
          <p:cNvPicPr>
            <a:picLocks noChangeAspect="1"/>
          </p:cNvPicPr>
          <p:nvPr/>
        </p:nvPicPr>
        <p:blipFill>
          <a:blip r:embed="rId6"/>
          <a:stretch>
            <a:fillRect/>
          </a:stretch>
        </p:blipFill>
        <p:spPr>
          <a:xfrm>
            <a:off x="9580089" y="5201473"/>
            <a:ext cx="2609829" cy="1300185"/>
          </a:xfrm>
          <a:prstGeom prst="rect">
            <a:avLst/>
          </a:prstGeom>
        </p:spPr>
      </p:pic>
    </p:spTree>
    <p:extLst>
      <p:ext uri="{BB962C8B-B14F-4D97-AF65-F5344CB8AC3E}">
        <p14:creationId xmlns:p14="http://schemas.microsoft.com/office/powerpoint/2010/main" val="248971040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1477357" y="2064079"/>
            <a:ext cx="8068801" cy="4372585"/>
          </a:xfrm>
          <a:prstGeom prst="rect">
            <a:avLst/>
          </a:prstGeom>
        </p:spPr>
      </p:pic>
    </p:spTree>
    <p:extLst>
      <p:ext uri="{BB962C8B-B14F-4D97-AF65-F5344CB8AC3E}">
        <p14:creationId xmlns:p14="http://schemas.microsoft.com/office/powerpoint/2010/main" val="39767149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science </a:t>
            </a:r>
            <a:endParaRPr lang="en-US" dirty="0"/>
          </a:p>
        </p:txBody>
      </p:sp>
      <p:sp>
        <p:nvSpPr>
          <p:cNvPr id="3" name="Content Placeholder 2"/>
          <p:cNvSpPr>
            <a:spLocks noGrp="1"/>
          </p:cNvSpPr>
          <p:nvPr>
            <p:ph idx="1"/>
          </p:nvPr>
        </p:nvSpPr>
        <p:spPr/>
        <p:txBody>
          <a:bodyPr/>
          <a:lstStyle/>
          <a:p>
            <a:r>
              <a:rPr lang="en-US" dirty="0" smtClean="0"/>
              <a:t> Statistics </a:t>
            </a:r>
            <a:endParaRPr lang="en-US" dirty="0"/>
          </a:p>
          <a:p>
            <a:r>
              <a:rPr lang="en-US" dirty="0"/>
              <a:t>Data science </a:t>
            </a:r>
          </a:p>
          <a:p>
            <a:r>
              <a:rPr lang="en-US" dirty="0"/>
              <a:t>Exploratory data analysis </a:t>
            </a:r>
          </a:p>
          <a:p>
            <a:r>
              <a:rPr lang="en-US" dirty="0"/>
              <a:t>Data analytics </a:t>
            </a:r>
            <a:endParaRPr lang="en-US" dirty="0" smtClean="0"/>
          </a:p>
          <a:p>
            <a:endParaRPr lang="en-US" dirty="0"/>
          </a:p>
          <a:p>
            <a:endParaRPr lang="en-US" dirty="0" smtClean="0"/>
          </a:p>
          <a:p>
            <a:r>
              <a:rPr lang="en-US" dirty="0" smtClean="0"/>
              <a:t>What and why?</a:t>
            </a:r>
            <a:endParaRPr lang="en-US" dirty="0"/>
          </a:p>
          <a:p>
            <a:endParaRPr lang="en-US" dirty="0"/>
          </a:p>
        </p:txBody>
      </p:sp>
      <p:pic>
        <p:nvPicPr>
          <p:cNvPr id="4" name="Picture 3"/>
          <p:cNvPicPr>
            <a:picLocks noChangeAspect="1"/>
          </p:cNvPicPr>
          <p:nvPr/>
        </p:nvPicPr>
        <p:blipFill>
          <a:blip r:embed="rId3"/>
          <a:stretch>
            <a:fillRect/>
          </a:stretch>
        </p:blipFill>
        <p:spPr>
          <a:xfrm>
            <a:off x="4827246" y="2011680"/>
            <a:ext cx="7206912" cy="1867161"/>
          </a:xfrm>
          <a:prstGeom prst="rect">
            <a:avLst/>
          </a:prstGeom>
        </p:spPr>
      </p:pic>
    </p:spTree>
    <p:extLst>
      <p:ext uri="{BB962C8B-B14F-4D97-AF65-F5344CB8AC3E}">
        <p14:creationId xmlns:p14="http://schemas.microsoft.com/office/powerpoint/2010/main" val="2954560225"/>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826767" y="5667293"/>
            <a:ext cx="4236670" cy="780776"/>
          </a:xfrm>
          <a:prstGeom prst="rect">
            <a:avLst/>
          </a:prstGeom>
        </p:spPr>
      </p:pic>
      <p:pic>
        <p:nvPicPr>
          <p:cNvPr id="6" name="Picture 5"/>
          <p:cNvPicPr>
            <a:picLocks noChangeAspect="1"/>
          </p:cNvPicPr>
          <p:nvPr/>
        </p:nvPicPr>
        <p:blipFill>
          <a:blip r:embed="rId4"/>
          <a:stretch>
            <a:fillRect/>
          </a:stretch>
        </p:blipFill>
        <p:spPr>
          <a:xfrm>
            <a:off x="4917152" y="1934387"/>
            <a:ext cx="6630325" cy="3343742"/>
          </a:xfrm>
          <a:prstGeom prst="rect">
            <a:avLst/>
          </a:prstGeom>
        </p:spPr>
      </p:pic>
      <p:pic>
        <p:nvPicPr>
          <p:cNvPr id="5" name="Picture 4"/>
          <p:cNvPicPr>
            <a:picLocks noChangeAspect="1"/>
          </p:cNvPicPr>
          <p:nvPr/>
        </p:nvPicPr>
        <p:blipFill>
          <a:blip r:embed="rId5"/>
          <a:stretch>
            <a:fillRect/>
          </a:stretch>
        </p:blipFill>
        <p:spPr>
          <a:xfrm>
            <a:off x="261400" y="2812212"/>
            <a:ext cx="4067743" cy="3104614"/>
          </a:xfrm>
          <a:prstGeom prst="rect">
            <a:avLst/>
          </a:prstGeom>
        </p:spPr>
      </p:pic>
    </p:spTree>
    <p:extLst>
      <p:ext uri="{BB962C8B-B14F-4D97-AF65-F5344CB8AC3E}">
        <p14:creationId xmlns:p14="http://schemas.microsoft.com/office/powerpoint/2010/main" val="68139550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options?</a:t>
            </a:r>
            <a:endParaRPr lang="en-US" dirty="0"/>
          </a:p>
        </p:txBody>
      </p:sp>
      <p:sp>
        <p:nvSpPr>
          <p:cNvPr id="3" name="Content Placeholder 2"/>
          <p:cNvSpPr>
            <a:spLocks noGrp="1"/>
          </p:cNvSpPr>
          <p:nvPr>
            <p:ph idx="1"/>
          </p:nvPr>
        </p:nvSpPr>
        <p:spPr/>
        <p:txBody>
          <a:bodyPr>
            <a:normAutofit fontScale="85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smtClean="0"/>
          </a:p>
          <a:p>
            <a:endParaRPr lang="en-US" dirty="0"/>
          </a:p>
          <a:p>
            <a:endParaRPr lang="en-US" dirty="0" smtClean="0"/>
          </a:p>
          <a:p>
            <a:r>
              <a:rPr lang="en-US" dirty="0">
                <a:hlinkClick r:id="rId2"/>
              </a:rPr>
              <a:t>https://</a:t>
            </a:r>
            <a:r>
              <a:rPr lang="en-US" dirty="0" smtClean="0">
                <a:hlinkClick r:id="rId2"/>
              </a:rPr>
              <a:t>pandas.pydata.org/pandas-docs/stable/reference/api/pandas.DataFrame.plot.html</a:t>
            </a:r>
            <a:r>
              <a:rPr lang="en-US" dirty="0" smtClean="0"/>
              <a:t> </a:t>
            </a:r>
            <a:endParaRPr lang="en-US" dirty="0"/>
          </a:p>
        </p:txBody>
      </p:sp>
      <p:pic>
        <p:nvPicPr>
          <p:cNvPr id="4" name="Picture 3"/>
          <p:cNvPicPr>
            <a:picLocks noChangeAspect="1"/>
          </p:cNvPicPr>
          <p:nvPr/>
        </p:nvPicPr>
        <p:blipFill>
          <a:blip r:embed="rId3"/>
          <a:stretch>
            <a:fillRect/>
          </a:stretch>
        </p:blipFill>
        <p:spPr>
          <a:xfrm>
            <a:off x="1000773" y="1450035"/>
            <a:ext cx="4867954" cy="4179493"/>
          </a:xfrm>
          <a:prstGeom prst="rect">
            <a:avLst/>
          </a:prstGeom>
        </p:spPr>
      </p:pic>
    </p:spTree>
    <p:extLst>
      <p:ext uri="{BB962C8B-B14F-4D97-AF65-F5344CB8AC3E}">
        <p14:creationId xmlns:p14="http://schemas.microsoft.com/office/powerpoint/2010/main" val="2390010379"/>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3312" y="2052918"/>
            <a:ext cx="7954485" cy="3439005"/>
          </a:xfrm>
          <a:prstGeom prst="rect">
            <a:avLst/>
          </a:prstGeom>
        </p:spPr>
      </p:pic>
    </p:spTree>
    <p:extLst>
      <p:ext uri="{BB962C8B-B14F-4D97-AF65-F5344CB8AC3E}">
        <p14:creationId xmlns:p14="http://schemas.microsoft.com/office/powerpoint/2010/main" val="175216224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Bar plots</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Can we use a bar plot?</a:t>
            </a:r>
          </a:p>
        </p:txBody>
      </p:sp>
      <p:pic>
        <p:nvPicPr>
          <p:cNvPr id="4" name="Picture 3"/>
          <p:cNvPicPr>
            <a:picLocks noChangeAspect="1"/>
          </p:cNvPicPr>
          <p:nvPr/>
        </p:nvPicPr>
        <p:blipFill>
          <a:blip r:embed="rId2"/>
          <a:stretch>
            <a:fillRect/>
          </a:stretch>
        </p:blipFill>
        <p:spPr>
          <a:xfrm>
            <a:off x="1673524" y="2255989"/>
            <a:ext cx="6631329" cy="2937514"/>
          </a:xfrm>
          <a:prstGeom prst="rect">
            <a:avLst/>
          </a:prstGeom>
        </p:spPr>
      </p:pic>
    </p:spTree>
    <p:extLst>
      <p:ext uri="{BB962C8B-B14F-4D97-AF65-F5344CB8AC3E}">
        <p14:creationId xmlns:p14="http://schemas.microsoft.com/office/powerpoint/2010/main" val="69926168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group/aggregate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852309" y="2185220"/>
            <a:ext cx="6992326" cy="3562847"/>
          </a:xfrm>
          <a:prstGeom prst="rect">
            <a:avLst/>
          </a:prstGeom>
        </p:spPr>
      </p:pic>
      <p:sp>
        <p:nvSpPr>
          <p:cNvPr id="5" name="Rectangle 4"/>
          <p:cNvSpPr/>
          <p:nvPr/>
        </p:nvSpPr>
        <p:spPr>
          <a:xfrm>
            <a:off x="5882907" y="6248399"/>
            <a:ext cx="4911922" cy="369332"/>
          </a:xfrm>
          <a:prstGeom prst="rect">
            <a:avLst/>
          </a:prstGeom>
        </p:spPr>
        <p:txBody>
          <a:bodyPr wrap="none">
            <a:spAutoFit/>
          </a:bodyPr>
          <a:lstStyle/>
          <a:p>
            <a:r>
              <a:rPr lang="en-US" dirty="0"/>
              <a:t>Can we draw bar charts for all 4 columns?</a:t>
            </a:r>
          </a:p>
        </p:txBody>
      </p:sp>
    </p:spTree>
    <p:extLst>
      <p:ext uri="{BB962C8B-B14F-4D97-AF65-F5344CB8AC3E}">
        <p14:creationId xmlns:p14="http://schemas.microsoft.com/office/powerpoint/2010/main" val="269130518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887086" y="699577"/>
            <a:ext cx="6372009" cy="4346876"/>
          </a:xfrm>
          <a:prstGeom prst="rect">
            <a:avLst/>
          </a:prstGeom>
        </p:spPr>
      </p:pic>
      <p:pic>
        <p:nvPicPr>
          <p:cNvPr id="5" name="Picture 4"/>
          <p:cNvPicPr>
            <a:picLocks noChangeAspect="1"/>
          </p:cNvPicPr>
          <p:nvPr/>
        </p:nvPicPr>
        <p:blipFill>
          <a:blip r:embed="rId4"/>
          <a:stretch>
            <a:fillRect/>
          </a:stretch>
        </p:blipFill>
        <p:spPr>
          <a:xfrm>
            <a:off x="646111" y="5667293"/>
            <a:ext cx="4236670" cy="780776"/>
          </a:xfrm>
          <a:prstGeom prst="rect">
            <a:avLst/>
          </a:prstGeom>
        </p:spPr>
      </p:pic>
      <p:sp>
        <p:nvSpPr>
          <p:cNvPr id="6" name="Rectangle 5"/>
          <p:cNvSpPr/>
          <p:nvPr/>
        </p:nvSpPr>
        <p:spPr>
          <a:xfrm>
            <a:off x="5576582" y="5978902"/>
            <a:ext cx="4394152" cy="369332"/>
          </a:xfrm>
          <a:prstGeom prst="rect">
            <a:avLst/>
          </a:prstGeom>
        </p:spPr>
        <p:txBody>
          <a:bodyPr wrap="none">
            <a:spAutoFit/>
          </a:bodyPr>
          <a:lstStyle/>
          <a:p>
            <a:r>
              <a:rPr lang="en-US" dirty="0"/>
              <a:t>How to convert to bar.. Multiple bars?</a:t>
            </a:r>
          </a:p>
        </p:txBody>
      </p:sp>
    </p:spTree>
    <p:extLst>
      <p:ext uri="{BB962C8B-B14F-4D97-AF65-F5344CB8AC3E}">
        <p14:creationId xmlns:p14="http://schemas.microsoft.com/office/powerpoint/2010/main" val="3778901970"/>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358387" y="1853247"/>
            <a:ext cx="5005554" cy="3414704"/>
          </a:xfrm>
          <a:prstGeom prst="rect">
            <a:avLst/>
          </a:prstGeom>
        </p:spPr>
      </p:pic>
      <p:pic>
        <p:nvPicPr>
          <p:cNvPr id="5" name="Picture 4"/>
          <p:cNvPicPr>
            <a:picLocks noChangeAspect="1"/>
          </p:cNvPicPr>
          <p:nvPr/>
        </p:nvPicPr>
        <p:blipFill>
          <a:blip r:embed="rId4"/>
          <a:stretch>
            <a:fillRect/>
          </a:stretch>
        </p:blipFill>
        <p:spPr>
          <a:xfrm>
            <a:off x="646111" y="5667293"/>
            <a:ext cx="4236670" cy="780776"/>
          </a:xfrm>
          <a:prstGeom prst="rect">
            <a:avLst/>
          </a:prstGeom>
        </p:spPr>
      </p:pic>
      <p:pic>
        <p:nvPicPr>
          <p:cNvPr id="7" name="Picture 6"/>
          <p:cNvPicPr>
            <a:picLocks noChangeAspect="1"/>
          </p:cNvPicPr>
          <p:nvPr/>
        </p:nvPicPr>
        <p:blipFill>
          <a:blip r:embed="rId5"/>
          <a:stretch>
            <a:fillRect/>
          </a:stretch>
        </p:blipFill>
        <p:spPr>
          <a:xfrm>
            <a:off x="5576582" y="5667294"/>
            <a:ext cx="5263808" cy="780776"/>
          </a:xfrm>
          <a:prstGeom prst="rect">
            <a:avLst/>
          </a:prstGeom>
        </p:spPr>
      </p:pic>
      <p:pic>
        <p:nvPicPr>
          <p:cNvPr id="8" name="Picture 7"/>
          <p:cNvPicPr>
            <a:picLocks noChangeAspect="1"/>
          </p:cNvPicPr>
          <p:nvPr/>
        </p:nvPicPr>
        <p:blipFill>
          <a:blip r:embed="rId6"/>
          <a:stretch>
            <a:fillRect/>
          </a:stretch>
        </p:blipFill>
        <p:spPr>
          <a:xfrm>
            <a:off x="180228" y="2142686"/>
            <a:ext cx="5763690" cy="2936812"/>
          </a:xfrm>
          <a:prstGeom prst="rect">
            <a:avLst/>
          </a:prstGeom>
        </p:spPr>
      </p:pic>
    </p:spTree>
    <p:extLst>
      <p:ext uri="{BB962C8B-B14F-4D97-AF65-F5344CB8AC3E}">
        <p14:creationId xmlns:p14="http://schemas.microsoft.com/office/powerpoint/2010/main" val="302938531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 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358387" y="1853247"/>
            <a:ext cx="5005554" cy="3414704"/>
          </a:xfrm>
          <a:prstGeom prst="rect">
            <a:avLst/>
          </a:prstGeom>
        </p:spPr>
      </p:pic>
      <p:pic>
        <p:nvPicPr>
          <p:cNvPr id="5" name="Picture 4"/>
          <p:cNvPicPr>
            <a:picLocks noChangeAspect="1"/>
          </p:cNvPicPr>
          <p:nvPr/>
        </p:nvPicPr>
        <p:blipFill>
          <a:blip r:embed="rId4"/>
          <a:stretch>
            <a:fillRect/>
          </a:stretch>
        </p:blipFill>
        <p:spPr>
          <a:xfrm>
            <a:off x="646111" y="5667293"/>
            <a:ext cx="4236670" cy="780776"/>
          </a:xfrm>
          <a:prstGeom prst="rect">
            <a:avLst/>
          </a:prstGeom>
        </p:spPr>
      </p:pic>
      <p:pic>
        <p:nvPicPr>
          <p:cNvPr id="7" name="Picture 6"/>
          <p:cNvPicPr>
            <a:picLocks noChangeAspect="1"/>
          </p:cNvPicPr>
          <p:nvPr/>
        </p:nvPicPr>
        <p:blipFill>
          <a:blip r:embed="rId5"/>
          <a:stretch>
            <a:fillRect/>
          </a:stretch>
        </p:blipFill>
        <p:spPr>
          <a:xfrm>
            <a:off x="5943918" y="5371133"/>
            <a:ext cx="5263808" cy="780776"/>
          </a:xfrm>
          <a:prstGeom prst="rect">
            <a:avLst/>
          </a:prstGeom>
        </p:spPr>
      </p:pic>
      <p:pic>
        <p:nvPicPr>
          <p:cNvPr id="8" name="Picture 7"/>
          <p:cNvPicPr>
            <a:picLocks noChangeAspect="1"/>
          </p:cNvPicPr>
          <p:nvPr/>
        </p:nvPicPr>
        <p:blipFill>
          <a:blip r:embed="rId6"/>
          <a:stretch>
            <a:fillRect/>
          </a:stretch>
        </p:blipFill>
        <p:spPr>
          <a:xfrm>
            <a:off x="180228" y="2142686"/>
            <a:ext cx="5763690" cy="2936812"/>
          </a:xfrm>
          <a:prstGeom prst="rect">
            <a:avLst/>
          </a:prstGeom>
        </p:spPr>
      </p:pic>
      <p:pic>
        <p:nvPicPr>
          <p:cNvPr id="9" name="Picture 8"/>
          <p:cNvPicPr>
            <a:picLocks noChangeAspect="1"/>
          </p:cNvPicPr>
          <p:nvPr/>
        </p:nvPicPr>
        <p:blipFill>
          <a:blip r:embed="rId7"/>
          <a:stretch>
            <a:fillRect/>
          </a:stretch>
        </p:blipFill>
        <p:spPr>
          <a:xfrm>
            <a:off x="5943917" y="6292349"/>
            <a:ext cx="2475463" cy="495369"/>
          </a:xfrm>
          <a:prstGeom prst="rect">
            <a:avLst/>
          </a:prstGeom>
        </p:spPr>
      </p:pic>
    </p:spTree>
    <p:extLst>
      <p:ext uri="{BB962C8B-B14F-4D97-AF65-F5344CB8AC3E}">
        <p14:creationId xmlns:p14="http://schemas.microsoft.com/office/powerpoint/2010/main" val="402957303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this?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75236" y="1709497"/>
            <a:ext cx="6864479" cy="3638880"/>
          </a:xfrm>
          <a:prstGeom prst="rect">
            <a:avLst/>
          </a:prstGeom>
        </p:spPr>
      </p:pic>
      <p:pic>
        <p:nvPicPr>
          <p:cNvPr id="5" name="Picture 4"/>
          <p:cNvPicPr>
            <a:picLocks noChangeAspect="1"/>
          </p:cNvPicPr>
          <p:nvPr/>
        </p:nvPicPr>
        <p:blipFill>
          <a:blip r:embed="rId3"/>
          <a:stretch>
            <a:fillRect/>
          </a:stretch>
        </p:blipFill>
        <p:spPr>
          <a:xfrm>
            <a:off x="2716568" y="5667293"/>
            <a:ext cx="5263808" cy="780776"/>
          </a:xfrm>
          <a:prstGeom prst="rect">
            <a:avLst/>
          </a:prstGeom>
        </p:spPr>
      </p:pic>
    </p:spTree>
    <p:extLst>
      <p:ext uri="{BB962C8B-B14F-4D97-AF65-F5344CB8AC3E}">
        <p14:creationId xmlns:p14="http://schemas.microsoft.com/office/powerpoint/2010/main" val="3704116791"/>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75236" y="1709497"/>
            <a:ext cx="6864479" cy="3638880"/>
          </a:xfrm>
          <a:prstGeom prst="rect">
            <a:avLst/>
          </a:prstGeom>
        </p:spPr>
      </p:pic>
      <p:pic>
        <p:nvPicPr>
          <p:cNvPr id="5" name="Picture 4"/>
          <p:cNvPicPr>
            <a:picLocks noChangeAspect="1"/>
          </p:cNvPicPr>
          <p:nvPr/>
        </p:nvPicPr>
        <p:blipFill>
          <a:blip r:embed="rId3"/>
          <a:stretch>
            <a:fillRect/>
          </a:stretch>
        </p:blipFill>
        <p:spPr>
          <a:xfrm>
            <a:off x="6438319" y="5710687"/>
            <a:ext cx="5462087" cy="737382"/>
          </a:xfrm>
          <a:prstGeom prst="rect">
            <a:avLst/>
          </a:prstGeom>
        </p:spPr>
      </p:pic>
      <p:pic>
        <p:nvPicPr>
          <p:cNvPr id="6" name="Picture 5"/>
          <p:cNvPicPr>
            <a:picLocks noChangeAspect="1"/>
          </p:cNvPicPr>
          <p:nvPr/>
        </p:nvPicPr>
        <p:blipFill>
          <a:blip r:embed="rId4"/>
          <a:stretch>
            <a:fillRect/>
          </a:stretch>
        </p:blipFill>
        <p:spPr>
          <a:xfrm>
            <a:off x="312774" y="5721926"/>
            <a:ext cx="5263808" cy="780776"/>
          </a:xfrm>
          <a:prstGeom prst="rect">
            <a:avLst/>
          </a:prstGeom>
        </p:spPr>
      </p:pic>
    </p:spTree>
    <p:extLst>
      <p:ext uri="{BB962C8B-B14F-4D97-AF65-F5344CB8AC3E}">
        <p14:creationId xmlns:p14="http://schemas.microsoft.com/office/powerpoint/2010/main" val="14534315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640080" y="2761488"/>
            <a:ext cx="11960352" cy="1862048"/>
          </a:xfrm>
          <a:prstGeom prst="rect">
            <a:avLst/>
          </a:prstGeom>
        </p:spPr>
        <p:txBody>
          <a:bodyPr wrap="square">
            <a:spAutoFit/>
          </a:bodyPr>
          <a:lstStyle/>
          <a:p>
            <a:r>
              <a:rPr lang="en-US" sz="11500" b="1" dirty="0"/>
              <a:t>Make data useful</a:t>
            </a:r>
          </a:p>
        </p:txBody>
      </p:sp>
      <p:pic>
        <p:nvPicPr>
          <p:cNvPr id="5" name="Picture 4"/>
          <p:cNvPicPr>
            <a:picLocks noChangeAspect="1"/>
          </p:cNvPicPr>
          <p:nvPr/>
        </p:nvPicPr>
        <p:blipFill>
          <a:blip r:embed="rId2"/>
          <a:stretch>
            <a:fillRect/>
          </a:stretch>
        </p:blipFill>
        <p:spPr>
          <a:xfrm>
            <a:off x="8201244" y="4866997"/>
            <a:ext cx="2000529" cy="1991003"/>
          </a:xfrm>
          <a:prstGeom prst="rect">
            <a:avLst/>
          </a:prstGeom>
        </p:spPr>
      </p:pic>
    </p:spTree>
    <p:extLst>
      <p:ext uri="{BB962C8B-B14F-4D97-AF65-F5344CB8AC3E}">
        <p14:creationId xmlns:p14="http://schemas.microsoft.com/office/powerpoint/2010/main" val="1248933013"/>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35031" y="2052918"/>
            <a:ext cx="5083101" cy="3445946"/>
          </a:xfrm>
          <a:prstGeom prst="rect">
            <a:avLst/>
          </a:prstGeom>
        </p:spPr>
      </p:pic>
      <p:pic>
        <p:nvPicPr>
          <p:cNvPr id="5" name="Picture 4"/>
          <p:cNvPicPr>
            <a:picLocks noChangeAspect="1"/>
          </p:cNvPicPr>
          <p:nvPr/>
        </p:nvPicPr>
        <p:blipFill>
          <a:blip r:embed="rId3"/>
          <a:stretch>
            <a:fillRect/>
          </a:stretch>
        </p:blipFill>
        <p:spPr>
          <a:xfrm>
            <a:off x="312774" y="5721926"/>
            <a:ext cx="5263808" cy="780776"/>
          </a:xfrm>
          <a:prstGeom prst="rect">
            <a:avLst/>
          </a:prstGeom>
        </p:spPr>
      </p:pic>
      <p:pic>
        <p:nvPicPr>
          <p:cNvPr id="6" name="Picture 5"/>
          <p:cNvPicPr>
            <a:picLocks noChangeAspect="1"/>
          </p:cNvPicPr>
          <p:nvPr/>
        </p:nvPicPr>
        <p:blipFill>
          <a:blip r:embed="rId4"/>
          <a:stretch>
            <a:fillRect/>
          </a:stretch>
        </p:blipFill>
        <p:spPr>
          <a:xfrm>
            <a:off x="5969480" y="5698535"/>
            <a:ext cx="6067245" cy="804168"/>
          </a:xfrm>
          <a:prstGeom prst="rect">
            <a:avLst/>
          </a:prstGeom>
        </p:spPr>
      </p:pic>
    </p:spTree>
    <p:extLst>
      <p:ext uri="{BB962C8B-B14F-4D97-AF65-F5344CB8AC3E}">
        <p14:creationId xmlns:p14="http://schemas.microsoft.com/office/powerpoint/2010/main" val="3395368339"/>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horizontal stacked?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36168" y="2052918"/>
            <a:ext cx="5858424" cy="4049409"/>
          </a:xfrm>
          <a:prstGeom prst="rect">
            <a:avLst/>
          </a:prstGeom>
        </p:spPr>
      </p:pic>
    </p:spTree>
    <p:extLst>
      <p:ext uri="{BB962C8B-B14F-4D97-AF65-F5344CB8AC3E}">
        <p14:creationId xmlns:p14="http://schemas.microsoft.com/office/powerpoint/2010/main" val="12390508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a:t>
            </a:r>
            <a:r>
              <a:rPr lang="en-US" dirty="0" smtClean="0">
                <a:sym typeface="Wingdings" panose="05000000000000000000" pitchFamily="2" charset="2"/>
              </a:rPr>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36168" y="2052918"/>
            <a:ext cx="5858424" cy="4049409"/>
          </a:xfrm>
          <a:prstGeom prst="rect">
            <a:avLst/>
          </a:prstGeom>
        </p:spPr>
      </p:pic>
      <p:pic>
        <p:nvPicPr>
          <p:cNvPr id="5" name="Picture 4"/>
          <p:cNvPicPr>
            <a:picLocks noChangeAspect="1"/>
          </p:cNvPicPr>
          <p:nvPr/>
        </p:nvPicPr>
        <p:blipFill>
          <a:blip r:embed="rId3"/>
          <a:stretch>
            <a:fillRect/>
          </a:stretch>
        </p:blipFill>
        <p:spPr>
          <a:xfrm>
            <a:off x="2742167" y="6363014"/>
            <a:ext cx="5652425" cy="494986"/>
          </a:xfrm>
          <a:prstGeom prst="rect">
            <a:avLst/>
          </a:prstGeom>
        </p:spPr>
      </p:pic>
    </p:spTree>
    <p:extLst>
      <p:ext uri="{BB962C8B-B14F-4D97-AF65-F5344CB8AC3E}">
        <p14:creationId xmlns:p14="http://schemas.microsoft.com/office/powerpoint/2010/main" val="259766068"/>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Histograms vs bar plots?</a:t>
            </a:r>
            <a:endParaRPr lang="en-US" dirty="0"/>
          </a:p>
        </p:txBody>
      </p:sp>
      <p:sp>
        <p:nvSpPr>
          <p:cNvPr id="3" name="Content Placeholder 2"/>
          <p:cNvSpPr>
            <a:spLocks noGrp="1"/>
          </p:cNvSpPr>
          <p:nvPr>
            <p:ph idx="1"/>
          </p:nvPr>
        </p:nvSpPr>
        <p:spPr/>
        <p:txBody>
          <a:bodyPr/>
          <a:lstStyle/>
          <a:p>
            <a:endParaRPr lang="en-US"/>
          </a:p>
        </p:txBody>
      </p:sp>
      <p:pic>
        <p:nvPicPr>
          <p:cNvPr id="10242" name="Picture 2" descr="Difference Between Histogram and Bar Graph (with Comparison Chart) - Key  Differen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772" y="1853248"/>
            <a:ext cx="7170510" cy="3143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57465" y="6088983"/>
            <a:ext cx="2061783" cy="369332"/>
          </a:xfrm>
          <a:prstGeom prst="rect">
            <a:avLst/>
          </a:prstGeom>
        </p:spPr>
        <p:txBody>
          <a:bodyPr wrap="none">
            <a:spAutoFit/>
          </a:bodyPr>
          <a:lstStyle/>
          <a:p>
            <a:r>
              <a:rPr lang="en-US" b="1" dirty="0"/>
              <a:t>Any </a:t>
            </a:r>
            <a:r>
              <a:rPr lang="en-US" b="1" dirty="0" smtClean="0"/>
              <a:t>differences?</a:t>
            </a:r>
            <a:endParaRPr lang="en-US" b="1" dirty="0"/>
          </a:p>
        </p:txBody>
      </p:sp>
    </p:spTree>
    <p:extLst>
      <p:ext uri="{BB962C8B-B14F-4D97-AF65-F5344CB8AC3E}">
        <p14:creationId xmlns:p14="http://schemas.microsoft.com/office/powerpoint/2010/main" val="2613131785"/>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Why is a bar graph preferable than a histogram? - Quo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756" y="1853248"/>
            <a:ext cx="6498022" cy="39392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378046" y="6263403"/>
            <a:ext cx="1818126" cy="369332"/>
          </a:xfrm>
          <a:prstGeom prst="rect">
            <a:avLst/>
          </a:prstGeom>
        </p:spPr>
        <p:txBody>
          <a:bodyPr wrap="none">
            <a:spAutoFit/>
          </a:bodyPr>
          <a:lstStyle/>
          <a:p>
            <a:r>
              <a:rPr lang="en-US" b="1" dirty="0"/>
              <a:t>Axes needed?</a:t>
            </a:r>
          </a:p>
        </p:txBody>
      </p:sp>
      <p:sp>
        <p:nvSpPr>
          <p:cNvPr id="6" name="Rectangle 5"/>
          <p:cNvSpPr/>
          <p:nvPr/>
        </p:nvSpPr>
        <p:spPr>
          <a:xfrm>
            <a:off x="9196172" y="6263403"/>
            <a:ext cx="2082621" cy="369332"/>
          </a:xfrm>
          <a:prstGeom prst="rect">
            <a:avLst/>
          </a:prstGeom>
        </p:spPr>
        <p:txBody>
          <a:bodyPr wrap="none">
            <a:spAutoFit/>
          </a:bodyPr>
          <a:lstStyle/>
          <a:p>
            <a:r>
              <a:rPr lang="en-US" b="1" dirty="0"/>
              <a:t>Sure for bar graph?</a:t>
            </a:r>
          </a:p>
        </p:txBody>
      </p:sp>
    </p:spTree>
    <p:extLst>
      <p:ext uri="{BB962C8B-B14F-4D97-AF65-F5344CB8AC3E}">
        <p14:creationId xmlns:p14="http://schemas.microsoft.com/office/powerpoint/2010/main" val="3286939262"/>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Countplot</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http</a:t>
            </a:r>
            <a:r>
              <a:rPr lang="en-US" dirty="0"/>
              <a:t>://seaborn.pydata.org/examples/index.html</a:t>
            </a:r>
          </a:p>
        </p:txBody>
      </p:sp>
      <p:pic>
        <p:nvPicPr>
          <p:cNvPr id="4" name="Picture 3"/>
          <p:cNvPicPr>
            <a:picLocks noChangeAspect="1"/>
          </p:cNvPicPr>
          <p:nvPr/>
        </p:nvPicPr>
        <p:blipFill>
          <a:blip r:embed="rId3"/>
          <a:stretch>
            <a:fillRect/>
          </a:stretch>
        </p:blipFill>
        <p:spPr>
          <a:xfrm>
            <a:off x="7173942" y="1962082"/>
            <a:ext cx="4839375" cy="704948"/>
          </a:xfrm>
          <a:prstGeom prst="rect">
            <a:avLst/>
          </a:prstGeom>
        </p:spPr>
      </p:pic>
      <p:pic>
        <p:nvPicPr>
          <p:cNvPr id="5" name="Picture 4"/>
          <p:cNvPicPr>
            <a:picLocks noChangeAspect="1"/>
          </p:cNvPicPr>
          <p:nvPr/>
        </p:nvPicPr>
        <p:blipFill>
          <a:blip r:embed="rId4"/>
          <a:stretch>
            <a:fillRect/>
          </a:stretch>
        </p:blipFill>
        <p:spPr>
          <a:xfrm>
            <a:off x="7502601" y="3281142"/>
            <a:ext cx="4182059" cy="3343742"/>
          </a:xfrm>
          <a:prstGeom prst="rect">
            <a:avLst/>
          </a:prstGeom>
        </p:spPr>
      </p:pic>
      <p:sp>
        <p:nvSpPr>
          <p:cNvPr id="6" name="Rectangle 5"/>
          <p:cNvSpPr/>
          <p:nvPr/>
        </p:nvSpPr>
        <p:spPr>
          <a:xfrm>
            <a:off x="1103312" y="5452696"/>
            <a:ext cx="3251211" cy="369332"/>
          </a:xfrm>
          <a:prstGeom prst="rect">
            <a:avLst/>
          </a:prstGeom>
        </p:spPr>
        <p:txBody>
          <a:bodyPr wrap="none">
            <a:spAutoFit/>
          </a:bodyPr>
          <a:lstStyle/>
          <a:p>
            <a:r>
              <a:rPr lang="en-US" b="1" dirty="0"/>
              <a:t>Also check their </a:t>
            </a:r>
            <a:r>
              <a:rPr lang="en-US" b="1" dirty="0" smtClean="0"/>
              <a:t>tutorial tab</a:t>
            </a:r>
            <a:endParaRPr lang="en-US" b="1" dirty="0"/>
          </a:p>
        </p:txBody>
      </p:sp>
    </p:spTree>
    <p:extLst>
      <p:ext uri="{BB962C8B-B14F-4D97-AF65-F5344CB8AC3E}">
        <p14:creationId xmlns:p14="http://schemas.microsoft.com/office/powerpoint/2010/main" val="68862737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or bar plot?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24423" y="2503619"/>
            <a:ext cx="6648098" cy="3944450"/>
          </a:xfrm>
          <a:prstGeom prst="rect">
            <a:avLst/>
          </a:prstGeom>
        </p:spPr>
      </p:pic>
    </p:spTree>
    <p:extLst>
      <p:ext uri="{BB962C8B-B14F-4D97-AF65-F5344CB8AC3E}">
        <p14:creationId xmlns:p14="http://schemas.microsoft.com/office/powerpoint/2010/main" val="250267700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or bar plot?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24423" y="2503619"/>
            <a:ext cx="6648098" cy="3944450"/>
          </a:xfrm>
          <a:prstGeom prst="rect">
            <a:avLst/>
          </a:prstGeom>
        </p:spPr>
      </p:pic>
      <p:pic>
        <p:nvPicPr>
          <p:cNvPr id="5" name="Picture 4"/>
          <p:cNvPicPr>
            <a:picLocks noChangeAspect="1"/>
          </p:cNvPicPr>
          <p:nvPr/>
        </p:nvPicPr>
        <p:blipFill>
          <a:blip r:embed="rId4"/>
          <a:stretch>
            <a:fillRect/>
          </a:stretch>
        </p:blipFill>
        <p:spPr>
          <a:xfrm>
            <a:off x="2024423" y="1686346"/>
            <a:ext cx="6791773" cy="533474"/>
          </a:xfrm>
          <a:prstGeom prst="rect">
            <a:avLst/>
          </a:prstGeom>
        </p:spPr>
      </p:pic>
      <p:sp>
        <p:nvSpPr>
          <p:cNvPr id="6" name="Rectangle 5"/>
          <p:cNvSpPr/>
          <p:nvPr/>
        </p:nvSpPr>
        <p:spPr>
          <a:xfrm>
            <a:off x="8816196" y="3084116"/>
            <a:ext cx="3369833" cy="369332"/>
          </a:xfrm>
          <a:prstGeom prst="rect">
            <a:avLst/>
          </a:prstGeom>
        </p:spPr>
        <p:txBody>
          <a:bodyPr wrap="none">
            <a:spAutoFit/>
          </a:bodyPr>
          <a:lstStyle/>
          <a:p>
            <a:r>
              <a:rPr lang="en-US" b="1" dirty="0"/>
              <a:t>What does the code mean?</a:t>
            </a:r>
          </a:p>
        </p:txBody>
      </p:sp>
    </p:spTree>
    <p:extLst>
      <p:ext uri="{BB962C8B-B14F-4D97-AF65-F5344CB8AC3E}">
        <p14:creationId xmlns:p14="http://schemas.microsoft.com/office/powerpoint/2010/main" val="149207107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choose?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34309" y="2052918"/>
            <a:ext cx="6474254" cy="3759592"/>
          </a:xfrm>
          <a:prstGeom prst="rect">
            <a:avLst/>
          </a:prstGeom>
        </p:spPr>
      </p:pic>
      <p:pic>
        <p:nvPicPr>
          <p:cNvPr id="5" name="Picture 4"/>
          <p:cNvPicPr>
            <a:picLocks noChangeAspect="1"/>
          </p:cNvPicPr>
          <p:nvPr/>
        </p:nvPicPr>
        <p:blipFill>
          <a:blip r:embed="rId3"/>
          <a:stretch>
            <a:fillRect/>
          </a:stretch>
        </p:blipFill>
        <p:spPr>
          <a:xfrm>
            <a:off x="439078" y="1742014"/>
            <a:ext cx="3856878" cy="5115986"/>
          </a:xfrm>
          <a:prstGeom prst="rect">
            <a:avLst/>
          </a:prstGeom>
        </p:spPr>
      </p:pic>
    </p:spTree>
    <p:extLst>
      <p:ext uri="{BB962C8B-B14F-4D97-AF65-F5344CB8AC3E}">
        <p14:creationId xmlns:p14="http://schemas.microsoft.com/office/powerpoint/2010/main" val="198932376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choose?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934309" y="2052918"/>
            <a:ext cx="6474254" cy="3759592"/>
          </a:xfrm>
          <a:prstGeom prst="rect">
            <a:avLst/>
          </a:prstGeom>
        </p:spPr>
      </p:pic>
      <p:pic>
        <p:nvPicPr>
          <p:cNvPr id="5" name="Picture 4"/>
          <p:cNvPicPr>
            <a:picLocks noChangeAspect="1"/>
          </p:cNvPicPr>
          <p:nvPr/>
        </p:nvPicPr>
        <p:blipFill>
          <a:blip r:embed="rId4"/>
          <a:stretch>
            <a:fillRect/>
          </a:stretch>
        </p:blipFill>
        <p:spPr>
          <a:xfrm>
            <a:off x="439078" y="1742014"/>
            <a:ext cx="3856878" cy="5115986"/>
          </a:xfrm>
          <a:prstGeom prst="rect">
            <a:avLst/>
          </a:prstGeom>
        </p:spPr>
      </p:pic>
      <p:pic>
        <p:nvPicPr>
          <p:cNvPr id="6" name="Picture 5"/>
          <p:cNvPicPr>
            <a:picLocks noChangeAspect="1"/>
          </p:cNvPicPr>
          <p:nvPr/>
        </p:nvPicPr>
        <p:blipFill>
          <a:blip r:embed="rId5"/>
          <a:stretch>
            <a:fillRect/>
          </a:stretch>
        </p:blipFill>
        <p:spPr>
          <a:xfrm>
            <a:off x="4408536" y="6181332"/>
            <a:ext cx="7525800" cy="533474"/>
          </a:xfrm>
          <a:prstGeom prst="rect">
            <a:avLst/>
          </a:prstGeom>
        </p:spPr>
      </p:pic>
    </p:spTree>
    <p:extLst>
      <p:ext uri="{BB962C8B-B14F-4D97-AF65-F5344CB8AC3E}">
        <p14:creationId xmlns:p14="http://schemas.microsoft.com/office/powerpoint/2010/main" val="31244438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smtClean="0"/>
              <a:t>العركة؟</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60861" y="2011680"/>
            <a:ext cx="8106906" cy="4477375"/>
          </a:xfrm>
          <a:prstGeom prst="rect">
            <a:avLst/>
          </a:prstGeom>
        </p:spPr>
      </p:pic>
      <p:sp>
        <p:nvSpPr>
          <p:cNvPr id="5" name="TextBox 4"/>
          <p:cNvSpPr txBox="1"/>
          <p:nvPr/>
        </p:nvSpPr>
        <p:spPr>
          <a:xfrm>
            <a:off x="8479586" y="5879067"/>
            <a:ext cx="2749471" cy="369332"/>
          </a:xfrm>
          <a:prstGeom prst="rect">
            <a:avLst/>
          </a:prstGeom>
          <a:noFill/>
        </p:spPr>
        <p:txBody>
          <a:bodyPr wrap="none" rtlCol="0">
            <a:spAutoFit/>
          </a:bodyPr>
          <a:lstStyle/>
          <a:p>
            <a:r>
              <a:rPr lang="en-US" dirty="0" smtClean="0"/>
              <a:t>What’s the difference?</a:t>
            </a:r>
            <a:endParaRPr lang="en-US" dirty="0"/>
          </a:p>
        </p:txBody>
      </p:sp>
    </p:spTree>
    <p:extLst>
      <p:ext uri="{BB962C8B-B14F-4D97-AF65-F5344CB8AC3E}">
        <p14:creationId xmlns:p14="http://schemas.microsoft.com/office/powerpoint/2010/main" val="206320615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options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28414" y="2173723"/>
            <a:ext cx="7640116" cy="4477375"/>
          </a:xfrm>
          <a:prstGeom prst="rect">
            <a:avLst/>
          </a:prstGeom>
        </p:spPr>
      </p:pic>
    </p:spTree>
    <p:extLst>
      <p:ext uri="{BB962C8B-B14F-4D97-AF65-F5344CB8AC3E}">
        <p14:creationId xmlns:p14="http://schemas.microsoft.com/office/powerpoint/2010/main" val="36735210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hlinkClick r:id="rId3"/>
              </a:rPr>
              <a:t>https</a:t>
            </a:r>
            <a:r>
              <a:rPr lang="en-US" dirty="0">
                <a:hlinkClick r:id="rId3"/>
              </a:rPr>
              <a:t>://</a:t>
            </a:r>
            <a:r>
              <a:rPr lang="en-US" dirty="0" smtClean="0">
                <a:hlinkClick r:id="rId3"/>
              </a:rPr>
              <a:t>neptune.ai/blog/pandas-plot-deep-dive-into-plotting-directly-with-pandas?utm_source=datacamp&amp;utm_medium=post&amp;utm_campaign=blog-pandas-plot-deep-dive-into-plotting-directly-with-pandas</a:t>
            </a:r>
            <a:r>
              <a:rPr lang="en-US" dirty="0" smtClean="0"/>
              <a:t> </a:t>
            </a:r>
            <a:endParaRPr lang="en-US" dirty="0"/>
          </a:p>
        </p:txBody>
      </p:sp>
      <p:pic>
        <p:nvPicPr>
          <p:cNvPr id="5" name="Picture 4"/>
          <p:cNvPicPr>
            <a:picLocks noChangeAspect="1"/>
          </p:cNvPicPr>
          <p:nvPr/>
        </p:nvPicPr>
        <p:blipFill>
          <a:blip r:embed="rId4"/>
          <a:stretch>
            <a:fillRect/>
          </a:stretch>
        </p:blipFill>
        <p:spPr>
          <a:xfrm>
            <a:off x="1103312" y="2259247"/>
            <a:ext cx="8631746" cy="2022359"/>
          </a:xfrm>
          <a:prstGeom prst="rect">
            <a:avLst/>
          </a:prstGeom>
        </p:spPr>
      </p:pic>
    </p:spTree>
    <p:extLst>
      <p:ext uri="{BB962C8B-B14F-4D97-AF65-F5344CB8AC3E}">
        <p14:creationId xmlns:p14="http://schemas.microsoft.com/office/powerpoint/2010/main" val="483955996"/>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real data?</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عملاق السبابة أبيض قصة حقيقية على ارض الواقع - pamnicholsdesign.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442" y="1853762"/>
            <a:ext cx="6125054" cy="4593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00332"/>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data resources</a:t>
            </a:r>
            <a:endParaRPr lang="en-US" dirty="0"/>
          </a:p>
        </p:txBody>
      </p:sp>
      <p:sp>
        <p:nvSpPr>
          <p:cNvPr id="3" name="Content Placeholder 2"/>
          <p:cNvSpPr>
            <a:spLocks noGrp="1"/>
          </p:cNvSpPr>
          <p:nvPr>
            <p:ph idx="1"/>
          </p:nvPr>
        </p:nvSpPr>
        <p:spPr/>
        <p:txBody>
          <a:bodyPr>
            <a:normAutofit/>
          </a:bodyPr>
          <a:lstStyle/>
          <a:p>
            <a:pPr fontAlgn="base"/>
            <a:r>
              <a:rPr lang="en-US" sz="1200" dirty="0"/>
              <a:t>Popular open data repositories</a:t>
            </a:r>
          </a:p>
          <a:p>
            <a:pPr lvl="1" fontAlgn="base"/>
            <a:r>
              <a:rPr lang="en-US" sz="1200" dirty="0">
                <a:hlinkClick r:id="rId2"/>
              </a:rPr>
              <a:t>UC Irvine Machine Learning Repository</a:t>
            </a:r>
            <a:endParaRPr lang="en-US" sz="1200" dirty="0"/>
          </a:p>
          <a:p>
            <a:pPr lvl="1" fontAlgn="base"/>
            <a:r>
              <a:rPr lang="en-US" sz="1200" dirty="0" err="1">
                <a:hlinkClick r:id="rId3"/>
              </a:rPr>
              <a:t>Kaggle</a:t>
            </a:r>
            <a:r>
              <a:rPr lang="en-US" sz="1200" dirty="0">
                <a:hlinkClick r:id="rId3"/>
              </a:rPr>
              <a:t> datasets</a:t>
            </a:r>
            <a:endParaRPr lang="en-US" sz="1200" dirty="0"/>
          </a:p>
          <a:p>
            <a:pPr lvl="1" fontAlgn="base"/>
            <a:r>
              <a:rPr lang="en-US" sz="1200" dirty="0">
                <a:hlinkClick r:id="rId4"/>
              </a:rPr>
              <a:t>Amazon’s AWS datasets</a:t>
            </a:r>
            <a:endParaRPr lang="en-US" sz="1200" dirty="0"/>
          </a:p>
          <a:p>
            <a:pPr fontAlgn="base"/>
            <a:r>
              <a:rPr lang="en-US" sz="1200" dirty="0"/>
              <a:t>Meta portals (they list open data repositories)</a:t>
            </a:r>
          </a:p>
          <a:p>
            <a:pPr lvl="1" fontAlgn="base"/>
            <a:r>
              <a:rPr lang="en-US" sz="1200" dirty="0">
                <a:hlinkClick r:id="rId5"/>
              </a:rPr>
              <a:t>Data Portals</a:t>
            </a:r>
            <a:endParaRPr lang="en-US" sz="1200" dirty="0"/>
          </a:p>
          <a:p>
            <a:pPr lvl="1" fontAlgn="base"/>
            <a:r>
              <a:rPr lang="en-US" sz="1200" dirty="0" err="1">
                <a:hlinkClick r:id="rId6"/>
              </a:rPr>
              <a:t>OpenDataMonitor</a:t>
            </a:r>
            <a:endParaRPr lang="en-US" sz="1200" dirty="0"/>
          </a:p>
          <a:p>
            <a:pPr lvl="1" fontAlgn="base"/>
            <a:r>
              <a:rPr lang="en-US" sz="1200" dirty="0" err="1">
                <a:hlinkClick r:id="rId7"/>
              </a:rPr>
              <a:t>Quandl</a:t>
            </a:r>
            <a:endParaRPr lang="en-US" sz="1200" dirty="0"/>
          </a:p>
          <a:p>
            <a:pPr fontAlgn="base"/>
            <a:r>
              <a:rPr lang="en-US" sz="1200" dirty="0"/>
              <a:t>Other pages listing many popular open data repositories</a:t>
            </a:r>
          </a:p>
          <a:p>
            <a:pPr lvl="1" fontAlgn="base"/>
            <a:r>
              <a:rPr lang="en-US" sz="1200" dirty="0">
                <a:hlinkClick r:id="rId8"/>
              </a:rPr>
              <a:t>Wikipedia’s list of Machine Learning datasets</a:t>
            </a:r>
            <a:endParaRPr lang="en-US" sz="1200" dirty="0"/>
          </a:p>
          <a:p>
            <a:pPr lvl="1" fontAlgn="base"/>
            <a:r>
              <a:rPr lang="en-US" sz="1200" dirty="0">
                <a:hlinkClick r:id="rId9"/>
              </a:rPr>
              <a:t>Quora.com</a:t>
            </a:r>
            <a:endParaRPr lang="en-US" sz="1200" dirty="0"/>
          </a:p>
          <a:p>
            <a:pPr lvl="1" fontAlgn="base"/>
            <a:r>
              <a:rPr lang="en-US" sz="1200" dirty="0">
                <a:hlinkClick r:id="rId10"/>
              </a:rPr>
              <a:t>The datasets </a:t>
            </a:r>
            <a:r>
              <a:rPr lang="en-US" sz="1200" dirty="0" err="1">
                <a:hlinkClick r:id="rId10"/>
              </a:rPr>
              <a:t>subreddit</a:t>
            </a:r>
            <a:endParaRPr lang="en-US" sz="1200" dirty="0"/>
          </a:p>
          <a:p>
            <a:endParaRPr lang="en-US" dirty="0"/>
          </a:p>
          <a:p>
            <a:endParaRPr lang="en-US" dirty="0"/>
          </a:p>
          <a:p>
            <a:endParaRPr lang="en-US" dirty="0"/>
          </a:p>
        </p:txBody>
      </p:sp>
    </p:spTree>
    <p:extLst>
      <p:ext uri="{BB962C8B-B14F-4D97-AF65-F5344CB8AC3E}">
        <p14:creationId xmlns:p14="http://schemas.microsoft.com/office/powerpoint/2010/main" val="63961556"/>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Frequent error</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59113" y="2321170"/>
            <a:ext cx="8411749" cy="924054"/>
          </a:xfrm>
          <a:prstGeom prst="rect">
            <a:avLst/>
          </a:prstGeom>
        </p:spPr>
      </p:pic>
      <p:pic>
        <p:nvPicPr>
          <p:cNvPr id="5" name="Picture 4"/>
          <p:cNvPicPr>
            <a:picLocks noChangeAspect="1"/>
          </p:cNvPicPr>
          <p:nvPr/>
        </p:nvPicPr>
        <p:blipFill>
          <a:blip r:embed="rId3"/>
          <a:stretch>
            <a:fillRect/>
          </a:stretch>
        </p:blipFill>
        <p:spPr>
          <a:xfrm>
            <a:off x="1873604" y="3888973"/>
            <a:ext cx="6935168" cy="2543530"/>
          </a:xfrm>
          <a:prstGeom prst="rect">
            <a:avLst/>
          </a:prstGeom>
        </p:spPr>
      </p:pic>
    </p:spTree>
    <p:extLst>
      <p:ext uri="{BB962C8B-B14F-4D97-AF65-F5344CB8AC3E}">
        <p14:creationId xmlns:p14="http://schemas.microsoft.com/office/powerpoint/2010/main" val="201635519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use </a:t>
            </a:r>
            <a:r>
              <a:rPr lang="en-US" dirty="0" err="1"/>
              <a:t>Conda</a:t>
            </a:r>
            <a:r>
              <a:rPr lang="en-US" dirty="0"/>
              <a:t> from the </a:t>
            </a:r>
            <a:r>
              <a:rPr lang="en-US" dirty="0" err="1"/>
              <a:t>Jupyter</a:t>
            </a:r>
            <a:r>
              <a:rPr lang="en-US" dirty="0"/>
              <a:t> Notebook</a:t>
            </a:r>
            <a:br>
              <a:rPr lang="en-US" dirty="0"/>
            </a:b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3558286" y="3244334"/>
            <a:ext cx="2674130" cy="646331"/>
          </a:xfrm>
          <a:prstGeom prst="rect">
            <a:avLst/>
          </a:prstGeom>
        </p:spPr>
        <p:txBody>
          <a:bodyPr wrap="none">
            <a:spAutoFit/>
          </a:bodyPr>
          <a:lstStyle/>
          <a:p>
            <a:r>
              <a:rPr lang="en-US" i="1" dirty="0"/>
              <a:t># DON'T DO THIS!</a:t>
            </a:r>
            <a:r>
              <a:rPr lang="en-US" dirty="0"/>
              <a:t> </a:t>
            </a:r>
            <a:endParaRPr lang="en-US" dirty="0" smtClean="0"/>
          </a:p>
          <a:p>
            <a:r>
              <a:rPr lang="en-US" dirty="0" smtClean="0"/>
              <a:t>!</a:t>
            </a:r>
            <a:r>
              <a:rPr lang="en-US" dirty="0" err="1"/>
              <a:t>conda</a:t>
            </a:r>
            <a:r>
              <a:rPr lang="en-US" dirty="0"/>
              <a:t> install --yes </a:t>
            </a:r>
            <a:r>
              <a:rPr lang="en-US" dirty="0" err="1"/>
              <a:t>numpy</a:t>
            </a:r>
            <a:endParaRPr lang="en-US" dirty="0"/>
          </a:p>
        </p:txBody>
      </p:sp>
      <p:sp>
        <p:nvSpPr>
          <p:cNvPr id="5" name="Rectangle 4"/>
          <p:cNvSpPr/>
          <p:nvPr/>
        </p:nvSpPr>
        <p:spPr>
          <a:xfrm>
            <a:off x="3686355" y="4607867"/>
            <a:ext cx="6096000" cy="646331"/>
          </a:xfrm>
          <a:prstGeom prst="rect">
            <a:avLst/>
          </a:prstGeom>
        </p:spPr>
        <p:txBody>
          <a:bodyPr>
            <a:spAutoFit/>
          </a:bodyPr>
          <a:lstStyle/>
          <a:p>
            <a:r>
              <a:rPr lang="en-US" b="1" dirty="0"/>
              <a:t>import</a:t>
            </a:r>
            <a:r>
              <a:rPr lang="en-US" dirty="0"/>
              <a:t> </a:t>
            </a:r>
            <a:r>
              <a:rPr lang="en-US" b="1" dirty="0"/>
              <a:t>sys</a:t>
            </a:r>
            <a:r>
              <a:rPr lang="en-US" dirty="0"/>
              <a:t> </a:t>
            </a:r>
            <a:endParaRPr lang="en-US" dirty="0" smtClean="0"/>
          </a:p>
          <a:p>
            <a:r>
              <a:rPr lang="en-US" dirty="0" smtClean="0"/>
              <a:t>!</a:t>
            </a:r>
            <a:r>
              <a:rPr lang="en-US" dirty="0" err="1"/>
              <a:t>conda</a:t>
            </a:r>
            <a:r>
              <a:rPr lang="en-US" dirty="0"/>
              <a:t> install --yes --prefix {</a:t>
            </a:r>
            <a:r>
              <a:rPr lang="en-US" dirty="0" err="1"/>
              <a:t>sys.prefix</a:t>
            </a:r>
            <a:r>
              <a:rPr lang="en-US" dirty="0"/>
              <a:t>} </a:t>
            </a:r>
            <a:r>
              <a:rPr lang="en-US" dirty="0" err="1"/>
              <a:t>numpy</a:t>
            </a:r>
            <a:endParaRPr lang="en-US" dirty="0"/>
          </a:p>
        </p:txBody>
      </p:sp>
    </p:spTree>
    <p:extLst>
      <p:ext uri="{BB962C8B-B14F-4D97-AF65-F5344CB8AC3E}">
        <p14:creationId xmlns:p14="http://schemas.microsoft.com/office/powerpoint/2010/main" val="320251539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How </a:t>
            </a:r>
            <a:r>
              <a:rPr lang="en-US" dirty="0"/>
              <a:t>to use Pip from the </a:t>
            </a:r>
            <a:r>
              <a:rPr lang="en-US" dirty="0" err="1"/>
              <a:t>Jupyter</a:t>
            </a:r>
            <a:r>
              <a:rPr lang="en-US" dirty="0"/>
              <a:t> Notebook</a:t>
            </a:r>
            <a:r>
              <a:rPr lang="en-US" dirty="0">
                <a:hlinkClick r:id="rId3"/>
              </a:rPr>
              <a:t>¶</a:t>
            </a:r>
            <a:r>
              <a:rPr lang="en-US" dirty="0"/>
              <a:t/>
            </a:r>
            <a:br>
              <a:rPr lang="en-US" dirty="0"/>
            </a:br>
            <a:r>
              <a:rPr lang="en-US" dirty="0"/>
              <a:t/>
            </a:r>
            <a:br>
              <a:rPr lang="en-US" dirty="0"/>
            </a:b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3634596" y="3315205"/>
            <a:ext cx="1914307" cy="646331"/>
          </a:xfrm>
          <a:prstGeom prst="rect">
            <a:avLst/>
          </a:prstGeom>
        </p:spPr>
        <p:txBody>
          <a:bodyPr wrap="none">
            <a:spAutoFit/>
          </a:bodyPr>
          <a:lstStyle/>
          <a:p>
            <a:r>
              <a:rPr lang="en-US" i="1" dirty="0"/>
              <a:t># DON'T DO </a:t>
            </a:r>
            <a:r>
              <a:rPr lang="en-US" i="1" dirty="0" smtClean="0"/>
              <a:t>THIS</a:t>
            </a:r>
          </a:p>
          <a:p>
            <a:r>
              <a:rPr lang="en-US" dirty="0" smtClean="0"/>
              <a:t> </a:t>
            </a:r>
            <a:r>
              <a:rPr lang="en-US" dirty="0"/>
              <a:t>!pip install </a:t>
            </a:r>
            <a:r>
              <a:rPr lang="en-US" dirty="0" err="1"/>
              <a:t>numpy</a:t>
            </a:r>
            <a:endParaRPr lang="en-US" dirty="0"/>
          </a:p>
        </p:txBody>
      </p:sp>
      <p:sp>
        <p:nvSpPr>
          <p:cNvPr id="5" name="Rectangle 4"/>
          <p:cNvSpPr/>
          <p:nvPr/>
        </p:nvSpPr>
        <p:spPr>
          <a:xfrm>
            <a:off x="3634596" y="4579766"/>
            <a:ext cx="6096000" cy="646331"/>
          </a:xfrm>
          <a:prstGeom prst="rect">
            <a:avLst/>
          </a:prstGeom>
        </p:spPr>
        <p:txBody>
          <a:bodyPr>
            <a:spAutoFit/>
          </a:bodyPr>
          <a:lstStyle/>
          <a:p>
            <a:r>
              <a:rPr lang="en-US" b="1" dirty="0" smtClean="0"/>
              <a:t>import</a:t>
            </a:r>
            <a:r>
              <a:rPr lang="en-US" dirty="0" smtClean="0"/>
              <a:t> </a:t>
            </a:r>
            <a:r>
              <a:rPr lang="en-US" b="1" dirty="0" smtClean="0"/>
              <a:t>sys</a:t>
            </a:r>
          </a:p>
          <a:p>
            <a:r>
              <a:rPr lang="en-US" dirty="0" smtClean="0"/>
              <a:t> </a:t>
            </a:r>
            <a:r>
              <a:rPr lang="en-US" dirty="0"/>
              <a:t>!{</a:t>
            </a:r>
            <a:r>
              <a:rPr lang="en-US" dirty="0" err="1"/>
              <a:t>sys.executable</a:t>
            </a:r>
            <a:r>
              <a:rPr lang="en-US" dirty="0"/>
              <a:t>} -m pip install </a:t>
            </a:r>
            <a:r>
              <a:rPr lang="en-US" dirty="0" err="1"/>
              <a:t>numpy</a:t>
            </a:r>
            <a:endParaRPr lang="en-US" dirty="0"/>
          </a:p>
        </p:txBody>
      </p:sp>
    </p:spTree>
    <p:extLst>
      <p:ext uri="{BB962C8B-B14F-4D97-AF65-F5344CB8AC3E}">
        <p14:creationId xmlns:p14="http://schemas.microsoft.com/office/powerpoint/2010/main" val="4022409009"/>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Breakout room</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37871254"/>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Investigate a dataset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248210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 vs stats vs ML?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407590" y="2052918"/>
            <a:ext cx="5544324" cy="3057952"/>
          </a:xfrm>
          <a:prstGeom prst="rect">
            <a:avLst/>
          </a:prstGeom>
        </p:spPr>
      </p:pic>
      <p:pic>
        <p:nvPicPr>
          <p:cNvPr id="5" name="Picture 4"/>
          <p:cNvPicPr>
            <a:picLocks noChangeAspect="1"/>
          </p:cNvPicPr>
          <p:nvPr/>
        </p:nvPicPr>
        <p:blipFill>
          <a:blip r:embed="rId4"/>
          <a:stretch>
            <a:fillRect/>
          </a:stretch>
        </p:blipFill>
        <p:spPr>
          <a:xfrm>
            <a:off x="2407590" y="5529812"/>
            <a:ext cx="5283475" cy="510207"/>
          </a:xfrm>
          <a:prstGeom prst="rect">
            <a:avLst/>
          </a:prstGeom>
        </p:spPr>
      </p:pic>
    </p:spTree>
    <p:extLst>
      <p:ext uri="{BB962C8B-B14F-4D97-AF65-F5344CB8AC3E}">
        <p14:creationId xmlns:p14="http://schemas.microsoft.com/office/powerpoint/2010/main" val="19096970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640080" y="2761488"/>
            <a:ext cx="11960352" cy="1862048"/>
          </a:xfrm>
          <a:prstGeom prst="rect">
            <a:avLst/>
          </a:prstGeom>
        </p:spPr>
        <p:txBody>
          <a:bodyPr wrap="square">
            <a:spAutoFit/>
          </a:bodyPr>
          <a:lstStyle/>
          <a:p>
            <a:r>
              <a:rPr lang="en-US" sz="11500" b="1" dirty="0"/>
              <a:t>Make data useful</a:t>
            </a:r>
          </a:p>
        </p:txBody>
      </p:sp>
      <p:pic>
        <p:nvPicPr>
          <p:cNvPr id="5" name="Picture 4"/>
          <p:cNvPicPr>
            <a:picLocks noChangeAspect="1"/>
          </p:cNvPicPr>
          <p:nvPr/>
        </p:nvPicPr>
        <p:blipFill>
          <a:blip r:embed="rId2"/>
          <a:stretch>
            <a:fillRect/>
          </a:stretch>
        </p:blipFill>
        <p:spPr>
          <a:xfrm>
            <a:off x="8201244" y="4866997"/>
            <a:ext cx="2000529" cy="1991003"/>
          </a:xfrm>
          <a:prstGeom prst="rect">
            <a:avLst/>
          </a:prstGeom>
        </p:spPr>
      </p:pic>
    </p:spTree>
    <p:extLst>
      <p:ext uri="{BB962C8B-B14F-4D97-AF65-F5344CB8AC3E}">
        <p14:creationId xmlns:p14="http://schemas.microsoft.com/office/powerpoint/2010/main" val="12651281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314071" y="1604344"/>
            <a:ext cx="8068801" cy="4505954"/>
          </a:xfrm>
          <a:prstGeom prst="rect">
            <a:avLst/>
          </a:prstGeom>
        </p:spPr>
      </p:pic>
      <p:sp>
        <p:nvSpPr>
          <p:cNvPr id="5" name="TextBox 4"/>
          <p:cNvSpPr txBox="1"/>
          <p:nvPr/>
        </p:nvSpPr>
        <p:spPr>
          <a:xfrm>
            <a:off x="9593631" y="3857321"/>
            <a:ext cx="2366353" cy="646331"/>
          </a:xfrm>
          <a:prstGeom prst="rect">
            <a:avLst/>
          </a:prstGeom>
          <a:noFill/>
        </p:spPr>
        <p:txBody>
          <a:bodyPr wrap="none" rtlCol="0">
            <a:spAutoFit/>
          </a:bodyPr>
          <a:lstStyle/>
          <a:p>
            <a:r>
              <a:rPr lang="en-US" dirty="0" smtClean="0"/>
              <a:t>Which influence</a:t>
            </a:r>
          </a:p>
          <a:p>
            <a:r>
              <a:rPr lang="en-US" dirty="0" smtClean="0"/>
              <a:t> real world actions?</a:t>
            </a:r>
            <a:endParaRPr lang="en-US" dirty="0"/>
          </a:p>
        </p:txBody>
      </p:sp>
    </p:spTree>
    <p:extLst>
      <p:ext uri="{BB962C8B-B14F-4D97-AF65-F5344CB8AC3E}">
        <p14:creationId xmlns:p14="http://schemas.microsoft.com/office/powerpoint/2010/main" val="31517428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60558" y="1852297"/>
            <a:ext cx="8068801" cy="4525006"/>
          </a:xfrm>
          <a:prstGeom prst="rect">
            <a:avLst/>
          </a:prstGeom>
        </p:spPr>
      </p:pic>
    </p:spTree>
    <p:extLst>
      <p:ext uri="{BB962C8B-B14F-4D97-AF65-F5344CB8AC3E}">
        <p14:creationId xmlns:p14="http://schemas.microsoft.com/office/powerpoint/2010/main" val="42944855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one to choose?</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103312" y="2778929"/>
            <a:ext cx="3149030" cy="2521733"/>
          </a:xfrm>
          <a:prstGeom prst="rect">
            <a:avLst/>
          </a:prstGeom>
        </p:spPr>
      </p:pic>
      <p:pic>
        <p:nvPicPr>
          <p:cNvPr id="6" name="Picture 5"/>
          <p:cNvPicPr>
            <a:picLocks noChangeAspect="1"/>
          </p:cNvPicPr>
          <p:nvPr/>
        </p:nvPicPr>
        <p:blipFill>
          <a:blip r:embed="rId4"/>
          <a:stretch>
            <a:fillRect/>
          </a:stretch>
        </p:blipFill>
        <p:spPr>
          <a:xfrm>
            <a:off x="4934309" y="2830436"/>
            <a:ext cx="2430060" cy="2470226"/>
          </a:xfrm>
          <a:prstGeom prst="rect">
            <a:avLst/>
          </a:prstGeom>
        </p:spPr>
      </p:pic>
      <p:pic>
        <p:nvPicPr>
          <p:cNvPr id="8" name="Picture 7"/>
          <p:cNvPicPr>
            <a:picLocks noChangeAspect="1"/>
          </p:cNvPicPr>
          <p:nvPr/>
        </p:nvPicPr>
        <p:blipFill>
          <a:blip r:embed="rId5"/>
          <a:stretch>
            <a:fillRect/>
          </a:stretch>
        </p:blipFill>
        <p:spPr>
          <a:xfrm>
            <a:off x="8319868" y="2840415"/>
            <a:ext cx="2847975" cy="2470226"/>
          </a:xfrm>
          <a:prstGeom prst="rect">
            <a:avLst/>
          </a:prstGeom>
        </p:spPr>
      </p:pic>
    </p:spTree>
    <p:extLst>
      <p:ext uri="{BB962C8B-B14F-4D97-AF65-F5344CB8AC3E}">
        <p14:creationId xmlns:p14="http://schemas.microsoft.com/office/powerpoint/2010/main" val="6923887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1026" name="Picture 2" descr="Children's Cancer Hospital Egypt 573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548" y="1910424"/>
            <a:ext cx="3247606" cy="32476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6400981" y="3419375"/>
            <a:ext cx="4586018" cy="1738655"/>
          </a:xfrm>
          <a:prstGeom prst="rect">
            <a:avLst/>
          </a:prstGeom>
        </p:spPr>
      </p:pic>
    </p:spTree>
    <p:extLst>
      <p:ext uri="{BB962C8B-B14F-4D97-AF65-F5344CB8AC3E}">
        <p14:creationId xmlns:p14="http://schemas.microsoft.com/office/powerpoint/2010/main" val="37728190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analytics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074236" y="2279635"/>
            <a:ext cx="2548471" cy="720949"/>
          </a:xfrm>
          <a:prstGeom prst="rect">
            <a:avLst/>
          </a:prstGeom>
        </p:spPr>
      </p:pic>
      <p:pic>
        <p:nvPicPr>
          <p:cNvPr id="5" name="Picture 4"/>
          <p:cNvPicPr>
            <a:picLocks noChangeAspect="1"/>
          </p:cNvPicPr>
          <p:nvPr/>
        </p:nvPicPr>
        <p:blipFill>
          <a:blip r:embed="rId4"/>
          <a:stretch>
            <a:fillRect/>
          </a:stretch>
        </p:blipFill>
        <p:spPr>
          <a:xfrm>
            <a:off x="2377532" y="2717511"/>
            <a:ext cx="1563950" cy="591765"/>
          </a:xfrm>
          <a:prstGeom prst="rect">
            <a:avLst/>
          </a:prstGeom>
        </p:spPr>
      </p:pic>
      <p:pic>
        <p:nvPicPr>
          <p:cNvPr id="6" name="Picture 5"/>
          <p:cNvPicPr>
            <a:picLocks noChangeAspect="1"/>
          </p:cNvPicPr>
          <p:nvPr/>
        </p:nvPicPr>
        <p:blipFill>
          <a:blip r:embed="rId5"/>
          <a:stretch>
            <a:fillRect/>
          </a:stretch>
        </p:blipFill>
        <p:spPr>
          <a:xfrm>
            <a:off x="7537436" y="2932980"/>
            <a:ext cx="4295276" cy="752592"/>
          </a:xfrm>
          <a:prstGeom prst="rect">
            <a:avLst/>
          </a:prstGeom>
        </p:spPr>
      </p:pic>
      <p:pic>
        <p:nvPicPr>
          <p:cNvPr id="7" name="Picture 6"/>
          <p:cNvPicPr>
            <a:picLocks noChangeAspect="1"/>
          </p:cNvPicPr>
          <p:nvPr/>
        </p:nvPicPr>
        <p:blipFill>
          <a:blip r:embed="rId6"/>
          <a:stretch>
            <a:fillRect/>
          </a:stretch>
        </p:blipFill>
        <p:spPr>
          <a:xfrm>
            <a:off x="3026013" y="3592816"/>
            <a:ext cx="3448531" cy="381053"/>
          </a:xfrm>
          <a:prstGeom prst="rect">
            <a:avLst/>
          </a:prstGeom>
        </p:spPr>
      </p:pic>
      <p:pic>
        <p:nvPicPr>
          <p:cNvPr id="8" name="Picture 7"/>
          <p:cNvPicPr>
            <a:picLocks noChangeAspect="1"/>
          </p:cNvPicPr>
          <p:nvPr/>
        </p:nvPicPr>
        <p:blipFill>
          <a:blip r:embed="rId7"/>
          <a:stretch>
            <a:fillRect/>
          </a:stretch>
        </p:blipFill>
        <p:spPr>
          <a:xfrm>
            <a:off x="7191647" y="2317405"/>
            <a:ext cx="2924583" cy="400106"/>
          </a:xfrm>
          <a:prstGeom prst="rect">
            <a:avLst/>
          </a:prstGeom>
        </p:spPr>
      </p:pic>
      <p:pic>
        <p:nvPicPr>
          <p:cNvPr id="9" name="Picture 8"/>
          <p:cNvPicPr>
            <a:picLocks noChangeAspect="1"/>
          </p:cNvPicPr>
          <p:nvPr/>
        </p:nvPicPr>
        <p:blipFill>
          <a:blip r:embed="rId8"/>
          <a:stretch>
            <a:fillRect/>
          </a:stretch>
        </p:blipFill>
        <p:spPr>
          <a:xfrm>
            <a:off x="1565765" y="4433385"/>
            <a:ext cx="9375517" cy="1355497"/>
          </a:xfrm>
          <a:prstGeom prst="rect">
            <a:avLst/>
          </a:prstGeom>
        </p:spPr>
      </p:pic>
    </p:spTree>
    <p:extLst>
      <p:ext uri="{BB962C8B-B14F-4D97-AF65-F5344CB8AC3E}">
        <p14:creationId xmlns:p14="http://schemas.microsoft.com/office/powerpoint/2010/main" val="5731188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inference </a:t>
            </a:r>
            <a:endParaRPr lang="en-US" dirty="0"/>
          </a:p>
        </p:txBody>
      </p:sp>
      <p:sp>
        <p:nvSpPr>
          <p:cNvPr id="3" name="Content Placeholder 2"/>
          <p:cNvSpPr>
            <a:spLocks noGrp="1"/>
          </p:cNvSpPr>
          <p:nvPr>
            <p:ph idx="1"/>
          </p:nvPr>
        </p:nvSpPr>
        <p:spPr/>
        <p:txBody>
          <a:bodyPr/>
          <a:lstStyle/>
          <a:p>
            <a:endParaRPr lang="en-US" dirty="0"/>
          </a:p>
        </p:txBody>
      </p:sp>
      <p:pic>
        <p:nvPicPr>
          <p:cNvPr id="45058" name="Picture 2" descr="landscape photography of splitted road surrounded with tre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396" y="2052918"/>
            <a:ext cx="6767896" cy="43800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914048" y="2295429"/>
            <a:ext cx="2016899" cy="461665"/>
          </a:xfrm>
          <a:prstGeom prst="rect">
            <a:avLst/>
          </a:prstGeom>
        </p:spPr>
        <p:txBody>
          <a:bodyPr wrap="none">
            <a:spAutoFit/>
          </a:bodyPr>
          <a:lstStyle/>
          <a:p>
            <a:r>
              <a:rPr lang="en-US" sz="2400" b="1" dirty="0"/>
              <a:t>assumptions</a:t>
            </a:r>
          </a:p>
        </p:txBody>
      </p:sp>
      <p:sp>
        <p:nvSpPr>
          <p:cNvPr id="5" name="Rectangle 4"/>
          <p:cNvSpPr/>
          <p:nvPr/>
        </p:nvSpPr>
        <p:spPr>
          <a:xfrm>
            <a:off x="646112" y="2757094"/>
            <a:ext cx="1202918" cy="523220"/>
          </a:xfrm>
          <a:prstGeom prst="rect">
            <a:avLst/>
          </a:prstGeom>
        </p:spPr>
        <p:txBody>
          <a:bodyPr wrap="square">
            <a:spAutoFit/>
          </a:bodyPr>
          <a:lstStyle/>
          <a:p>
            <a:r>
              <a:rPr lang="en-US" sz="2800" b="1" dirty="0"/>
              <a:t>Rigor</a:t>
            </a:r>
          </a:p>
        </p:txBody>
      </p:sp>
    </p:spTree>
    <p:extLst>
      <p:ext uri="{BB962C8B-B14F-4D97-AF65-F5344CB8AC3E}">
        <p14:creationId xmlns:p14="http://schemas.microsoft.com/office/powerpoint/2010/main" val="22158301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6082" name="Picture 2" descr="Start Button Pictures | Download Free Images on Unsplas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048" y="1345552"/>
            <a:ext cx="7609067" cy="5075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0590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965394" y="2052918"/>
            <a:ext cx="7222375" cy="3542215"/>
          </a:xfrm>
          <a:prstGeom prst="rect">
            <a:avLst/>
          </a:prstGeom>
        </p:spPr>
      </p:pic>
    </p:spTree>
    <p:extLst>
      <p:ext uri="{BB962C8B-B14F-4D97-AF65-F5344CB8AC3E}">
        <p14:creationId xmlns:p14="http://schemas.microsoft.com/office/powerpoint/2010/main" val="31664603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93874" y="1792936"/>
            <a:ext cx="8202170" cy="4629796"/>
          </a:xfrm>
          <a:prstGeom prst="rect">
            <a:avLst/>
          </a:prstGeom>
        </p:spPr>
      </p:pic>
    </p:spTree>
    <p:extLst>
      <p:ext uri="{BB962C8B-B14F-4D97-AF65-F5344CB8AC3E}">
        <p14:creationId xmlns:p14="http://schemas.microsoft.com/office/powerpoint/2010/main" val="9056982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18339" y="1532866"/>
            <a:ext cx="8316486" cy="4715533"/>
          </a:xfrm>
          <a:prstGeom prst="rect">
            <a:avLst/>
          </a:prstGeom>
        </p:spPr>
      </p:pic>
    </p:spTree>
    <p:extLst>
      <p:ext uri="{BB962C8B-B14F-4D97-AF65-F5344CB8AC3E}">
        <p14:creationId xmlns:p14="http://schemas.microsoft.com/office/powerpoint/2010/main" val="13787063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Data engineering</a:t>
            </a:r>
            <a:r>
              <a:rPr lang="en-US" dirty="0"/>
              <a:t/>
            </a:r>
            <a:br>
              <a:rPr lang="en-US" dirty="0"/>
            </a:br>
            <a:r>
              <a:rPr lang="en-US" dirty="0"/>
              <a:t/>
            </a:r>
            <a:br>
              <a:rPr lang="en-US" dirty="0"/>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85415" y="2819315"/>
            <a:ext cx="8021169" cy="1219370"/>
          </a:xfrm>
          <a:prstGeom prst="rect">
            <a:avLst/>
          </a:prstGeom>
        </p:spPr>
      </p:pic>
    </p:spTree>
    <p:extLst>
      <p:ext uri="{BB962C8B-B14F-4D97-AF65-F5344CB8AC3E}">
        <p14:creationId xmlns:p14="http://schemas.microsoft.com/office/powerpoint/2010/main" val="19529490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more?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56704" y="2161998"/>
            <a:ext cx="9078592" cy="2534004"/>
          </a:xfrm>
          <a:prstGeom prst="rect">
            <a:avLst/>
          </a:prstGeom>
        </p:spPr>
      </p:pic>
    </p:spTree>
    <p:extLst>
      <p:ext uri="{BB962C8B-B14F-4D97-AF65-F5344CB8AC3E}">
        <p14:creationId xmlns:p14="http://schemas.microsoft.com/office/powerpoint/2010/main" val="16721653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6382295" y="1291549"/>
            <a:ext cx="5839690" cy="2591162"/>
          </a:xfrm>
          <a:prstGeom prst="rect">
            <a:avLst/>
          </a:prstGeom>
        </p:spPr>
      </p:pic>
      <p:pic>
        <p:nvPicPr>
          <p:cNvPr id="6" name="Picture 5"/>
          <p:cNvPicPr>
            <a:picLocks noChangeAspect="1"/>
          </p:cNvPicPr>
          <p:nvPr/>
        </p:nvPicPr>
        <p:blipFill>
          <a:blip r:embed="rId3"/>
          <a:stretch>
            <a:fillRect/>
          </a:stretch>
        </p:blipFill>
        <p:spPr>
          <a:xfrm>
            <a:off x="53213" y="4565896"/>
            <a:ext cx="5029902" cy="2410161"/>
          </a:xfrm>
          <a:prstGeom prst="rect">
            <a:avLst/>
          </a:prstGeom>
        </p:spPr>
      </p:pic>
      <p:pic>
        <p:nvPicPr>
          <p:cNvPr id="7" name="Picture 6"/>
          <p:cNvPicPr>
            <a:picLocks noChangeAspect="1"/>
          </p:cNvPicPr>
          <p:nvPr/>
        </p:nvPicPr>
        <p:blipFill>
          <a:blip r:embed="rId4"/>
          <a:stretch>
            <a:fillRect/>
          </a:stretch>
        </p:blipFill>
        <p:spPr>
          <a:xfrm rot="20663045">
            <a:off x="53213" y="1567308"/>
            <a:ext cx="9126224" cy="1133633"/>
          </a:xfrm>
          <a:prstGeom prst="rect">
            <a:avLst/>
          </a:prstGeom>
        </p:spPr>
      </p:pic>
      <p:pic>
        <p:nvPicPr>
          <p:cNvPr id="8" name="Picture 7"/>
          <p:cNvPicPr>
            <a:picLocks noChangeAspect="1"/>
          </p:cNvPicPr>
          <p:nvPr/>
        </p:nvPicPr>
        <p:blipFill>
          <a:blip r:embed="rId5"/>
          <a:stretch>
            <a:fillRect/>
          </a:stretch>
        </p:blipFill>
        <p:spPr>
          <a:xfrm>
            <a:off x="3871890" y="389520"/>
            <a:ext cx="7135221" cy="1171739"/>
          </a:xfrm>
          <a:prstGeom prst="rect">
            <a:avLst/>
          </a:prstGeom>
        </p:spPr>
      </p:pic>
      <p:pic>
        <p:nvPicPr>
          <p:cNvPr id="4" name="Picture 3"/>
          <p:cNvPicPr>
            <a:picLocks noChangeAspect="1"/>
          </p:cNvPicPr>
          <p:nvPr/>
        </p:nvPicPr>
        <p:blipFill>
          <a:blip r:embed="rId6"/>
          <a:stretch>
            <a:fillRect/>
          </a:stretch>
        </p:blipFill>
        <p:spPr>
          <a:xfrm>
            <a:off x="3435221" y="2887319"/>
            <a:ext cx="4182059" cy="2191056"/>
          </a:xfrm>
          <a:prstGeom prst="rect">
            <a:avLst/>
          </a:prstGeom>
        </p:spPr>
      </p:pic>
    </p:spTree>
    <p:extLst>
      <p:ext uri="{BB962C8B-B14F-4D97-AF65-F5344CB8AC3E}">
        <p14:creationId xmlns:p14="http://schemas.microsoft.com/office/powerpoint/2010/main" val="31873302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driven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300347" y="2052918"/>
            <a:ext cx="8096250" cy="4572000"/>
          </a:xfrm>
          <a:prstGeom prst="rect">
            <a:avLst/>
          </a:prstGeom>
        </p:spPr>
      </p:pic>
    </p:spTree>
    <p:extLst>
      <p:ext uri="{BB962C8B-B14F-4D97-AF65-F5344CB8AC3E}">
        <p14:creationId xmlns:p14="http://schemas.microsoft.com/office/powerpoint/2010/main" val="3595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2"/>
          <a:stretch>
            <a:fillRect/>
          </a:stretch>
        </p:blipFill>
        <p:spPr>
          <a:xfrm>
            <a:off x="1181100" y="1910424"/>
            <a:ext cx="6257192" cy="4285588"/>
          </a:xfrm>
          <a:prstGeom prst="rect">
            <a:avLst/>
          </a:prstGeom>
        </p:spPr>
      </p:pic>
      <p:pic>
        <p:nvPicPr>
          <p:cNvPr id="2052" name="Picture 4" descr="ريكو - وهكذ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3560" y="1910424"/>
            <a:ext cx="4123640" cy="4307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1732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a:t>
            </a:r>
            <a:endParaRPr lang="en-US" dirty="0"/>
          </a:p>
        </p:txBody>
      </p:sp>
      <p:sp>
        <p:nvSpPr>
          <p:cNvPr id="3" name="Content Placeholder 2"/>
          <p:cNvSpPr>
            <a:spLocks noGrp="1"/>
          </p:cNvSpPr>
          <p:nvPr>
            <p:ph idx="1"/>
          </p:nvPr>
        </p:nvSpPr>
        <p:spPr/>
        <p:txBody>
          <a:bodyPr/>
          <a:lstStyle/>
          <a:p>
            <a:endParaRPr lang="en-US"/>
          </a:p>
        </p:txBody>
      </p:sp>
      <p:pic>
        <p:nvPicPr>
          <p:cNvPr id="2054" name="Picture 6" descr="Online shopping logo design by Ahmad Abbas on Dribbb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8453" y="2052918"/>
            <a:ext cx="5836258" cy="4377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8518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think?</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43866" y="2371840"/>
            <a:ext cx="3951082" cy="4076229"/>
          </a:xfrm>
          <a:prstGeom prst="rect">
            <a:avLst/>
          </a:prstGeom>
        </p:spPr>
      </p:pic>
    </p:spTree>
    <p:extLst>
      <p:ext uri="{BB962C8B-B14F-4D97-AF65-F5344CB8AC3E}">
        <p14:creationId xmlns:p14="http://schemas.microsoft.com/office/powerpoint/2010/main" val="28219995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r>
              <a:rPr lang="en-US" dirty="0" err="1"/>
              <a:t>drivenness</a:t>
            </a:r>
            <a:r>
              <a:rPr lang="en-US" dirty="0"/>
              <a:t> destroyed</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773942" y="1853248"/>
            <a:ext cx="7149060" cy="4525446"/>
          </a:xfrm>
          <a:prstGeom prst="rect">
            <a:avLst/>
          </a:prstGeom>
        </p:spPr>
      </p:pic>
      <p:sp>
        <p:nvSpPr>
          <p:cNvPr id="5" name="TextBox 4"/>
          <p:cNvSpPr txBox="1"/>
          <p:nvPr/>
        </p:nvSpPr>
        <p:spPr>
          <a:xfrm>
            <a:off x="9609826" y="6378694"/>
            <a:ext cx="1854995" cy="369332"/>
          </a:xfrm>
          <a:prstGeom prst="rect">
            <a:avLst/>
          </a:prstGeom>
          <a:noFill/>
        </p:spPr>
        <p:txBody>
          <a:bodyPr wrap="none" rtlCol="0">
            <a:spAutoFit/>
          </a:bodyPr>
          <a:lstStyle/>
          <a:p>
            <a:r>
              <a:rPr lang="en-US" dirty="0" smtClean="0"/>
              <a:t>Any idea why?</a:t>
            </a:r>
            <a:endParaRPr lang="en-US" dirty="0"/>
          </a:p>
        </p:txBody>
      </p:sp>
    </p:spTree>
    <p:extLst>
      <p:ext uri="{BB962C8B-B14F-4D97-AF65-F5344CB8AC3E}">
        <p14:creationId xmlns:p14="http://schemas.microsoft.com/office/powerpoint/2010/main" val="11763131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r>
              <a:rPr lang="en-US" dirty="0" err="1"/>
              <a:t>drivenness</a:t>
            </a:r>
            <a:r>
              <a:rPr lang="en-US" dirty="0"/>
              <a:t> destroyed</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773942" y="1853248"/>
            <a:ext cx="7149060" cy="4525446"/>
          </a:xfrm>
          <a:prstGeom prst="rect">
            <a:avLst/>
          </a:prstGeom>
        </p:spPr>
      </p:pic>
      <p:sp>
        <p:nvSpPr>
          <p:cNvPr id="5" name="TextBox 4"/>
          <p:cNvSpPr txBox="1"/>
          <p:nvPr/>
        </p:nvSpPr>
        <p:spPr>
          <a:xfrm>
            <a:off x="9449935" y="4480883"/>
            <a:ext cx="2603533" cy="1200329"/>
          </a:xfrm>
          <a:prstGeom prst="rect">
            <a:avLst/>
          </a:prstGeom>
          <a:noFill/>
        </p:spPr>
        <p:txBody>
          <a:bodyPr wrap="none" rtlCol="0">
            <a:spAutoFit/>
          </a:bodyPr>
          <a:lstStyle/>
          <a:p>
            <a:r>
              <a:rPr lang="en-US" dirty="0"/>
              <a:t>Once we’ve seen the </a:t>
            </a:r>
            <a:endParaRPr lang="en-US" dirty="0" smtClean="0"/>
          </a:p>
          <a:p>
            <a:r>
              <a:rPr lang="en-US" dirty="0" smtClean="0"/>
              <a:t>answer</a:t>
            </a:r>
            <a:r>
              <a:rPr lang="en-US" dirty="0"/>
              <a:t>, we’re free to </a:t>
            </a:r>
            <a:r>
              <a:rPr lang="en-US" dirty="0" smtClean="0"/>
              <a:t>pick</a:t>
            </a:r>
          </a:p>
          <a:p>
            <a:r>
              <a:rPr lang="en-US" dirty="0" smtClean="0"/>
              <a:t> </a:t>
            </a:r>
            <a:r>
              <a:rPr lang="en-US" dirty="0"/>
              <a:t>the most convenient </a:t>
            </a:r>
            <a:endParaRPr lang="en-US" dirty="0" smtClean="0"/>
          </a:p>
          <a:p>
            <a:r>
              <a:rPr lang="en-US" dirty="0" smtClean="0"/>
              <a:t>question</a:t>
            </a:r>
            <a:endParaRPr lang="en-US" dirty="0"/>
          </a:p>
        </p:txBody>
      </p:sp>
    </p:spTree>
    <p:extLst>
      <p:ext uri="{BB962C8B-B14F-4D97-AF65-F5344CB8AC3E}">
        <p14:creationId xmlns:p14="http://schemas.microsoft.com/office/powerpoint/2010/main" val="889593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Foam Swimming Pool 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52918"/>
            <a:ext cx="5207188" cy="346798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Science of Finding Flow | Happiness and Productivity | Christine Car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651" y="1853248"/>
            <a:ext cx="5538228" cy="378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5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99784" y="2805025"/>
            <a:ext cx="7392432" cy="1247949"/>
          </a:xfrm>
          <a:prstGeom prst="rect">
            <a:avLst/>
          </a:prstGeom>
        </p:spPr>
      </p:pic>
    </p:spTree>
    <p:extLst>
      <p:ext uri="{BB962C8B-B14F-4D97-AF65-F5344CB8AC3E}">
        <p14:creationId xmlns:p14="http://schemas.microsoft.com/office/powerpoint/2010/main" val="1087448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94544" y="1923840"/>
            <a:ext cx="11002911" cy="3010320"/>
          </a:xfrm>
          <a:prstGeom prst="rect">
            <a:avLst/>
          </a:prstGeom>
        </p:spPr>
      </p:pic>
    </p:spTree>
    <p:extLst>
      <p:ext uri="{BB962C8B-B14F-4D97-AF65-F5344CB8AC3E}">
        <p14:creationId xmlns:p14="http://schemas.microsoft.com/office/powerpoint/2010/main" val="1000169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good?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43866" y="2371840"/>
            <a:ext cx="3951082" cy="4076229"/>
          </a:xfrm>
          <a:prstGeom prst="rect">
            <a:avLst/>
          </a:prstGeom>
        </p:spPr>
      </p:pic>
    </p:spTree>
    <p:extLst>
      <p:ext uri="{BB962C8B-B14F-4D97-AF65-F5344CB8AC3E}">
        <p14:creationId xmlns:p14="http://schemas.microsoft.com/office/powerpoint/2010/main" val="3263803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09231" y="2528762"/>
            <a:ext cx="7973538" cy="1800476"/>
          </a:xfrm>
          <a:prstGeom prst="rect">
            <a:avLst/>
          </a:prstGeom>
        </p:spPr>
      </p:pic>
    </p:spTree>
    <p:extLst>
      <p:ext uri="{BB962C8B-B14F-4D97-AF65-F5344CB8AC3E}">
        <p14:creationId xmlns:p14="http://schemas.microsoft.com/office/powerpoint/2010/main" val="2517804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sp>
        <p:nvSpPr>
          <p:cNvPr id="3" name="Content Placeholder 2"/>
          <p:cNvSpPr>
            <a:spLocks noGrp="1"/>
          </p:cNvSpPr>
          <p:nvPr>
            <p:ph idx="1"/>
          </p:nvPr>
        </p:nvSpPr>
        <p:spPr/>
        <p:txBody>
          <a:bodyPr/>
          <a:lstStyle/>
          <a:p>
            <a:endParaRPr lang="en-US"/>
          </a:p>
        </p:txBody>
      </p:sp>
      <p:pic>
        <p:nvPicPr>
          <p:cNvPr id="5122" name="Picture 2" descr="The Math Wizard (@MathematicalWiz) | Twit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472" y="239078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449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2"/>
          <a:stretch>
            <a:fillRect/>
          </a:stretch>
        </p:blipFill>
        <p:spPr>
          <a:xfrm>
            <a:off x="478344" y="2690446"/>
            <a:ext cx="5024175" cy="3746218"/>
          </a:xfrm>
          <a:prstGeom prst="rect">
            <a:avLst/>
          </a:prstGeom>
        </p:spPr>
      </p:pic>
      <p:pic>
        <p:nvPicPr>
          <p:cNvPr id="8" name="Picture 7"/>
          <p:cNvPicPr>
            <a:picLocks noChangeAspect="1"/>
          </p:cNvPicPr>
          <p:nvPr/>
        </p:nvPicPr>
        <p:blipFill>
          <a:blip r:embed="rId3"/>
          <a:stretch>
            <a:fillRect/>
          </a:stretch>
        </p:blipFill>
        <p:spPr>
          <a:xfrm>
            <a:off x="6576646" y="2461847"/>
            <a:ext cx="4410353" cy="3974818"/>
          </a:xfrm>
          <a:prstGeom prst="rect">
            <a:avLst/>
          </a:prstGeom>
        </p:spPr>
      </p:pic>
    </p:spTree>
    <p:extLst>
      <p:ext uri="{BB962C8B-B14F-4D97-AF65-F5344CB8AC3E}">
        <p14:creationId xmlns:p14="http://schemas.microsoft.com/office/powerpoint/2010/main" val="30340888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03259" y="1004808"/>
            <a:ext cx="5896798" cy="4277322"/>
          </a:xfrm>
          <a:prstGeom prst="rect">
            <a:avLst/>
          </a:prstGeom>
        </p:spPr>
      </p:pic>
      <p:sp>
        <p:nvSpPr>
          <p:cNvPr id="6" name="TextBox 5"/>
          <p:cNvSpPr txBox="1"/>
          <p:nvPr/>
        </p:nvSpPr>
        <p:spPr>
          <a:xfrm>
            <a:off x="10351698" y="4502989"/>
            <a:ext cx="1194558" cy="369332"/>
          </a:xfrm>
          <a:prstGeom prst="rect">
            <a:avLst/>
          </a:prstGeom>
          <a:noFill/>
        </p:spPr>
        <p:txBody>
          <a:bodyPr wrap="none" rtlCol="0">
            <a:spAutoFit/>
          </a:bodyPr>
          <a:lstStyle/>
          <a:p>
            <a:r>
              <a:rPr lang="en-US" dirty="0" smtClean="0"/>
              <a:t>But why?</a:t>
            </a:r>
            <a:endParaRPr lang="en-US" dirty="0"/>
          </a:p>
        </p:txBody>
      </p:sp>
    </p:spTree>
    <p:extLst>
      <p:ext uri="{BB962C8B-B14F-4D97-AF65-F5344CB8AC3E}">
        <p14:creationId xmlns:p14="http://schemas.microsoft.com/office/powerpoint/2010/main" val="1013481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209125" y="1534530"/>
            <a:ext cx="4734913" cy="4713869"/>
          </a:xfrm>
          <a:prstGeom prst="rect">
            <a:avLst/>
          </a:prstGeom>
        </p:spPr>
      </p:pic>
    </p:spTree>
    <p:extLst>
      <p:ext uri="{BB962C8B-B14F-4D97-AF65-F5344CB8AC3E}">
        <p14:creationId xmlns:p14="http://schemas.microsoft.com/office/powerpoint/2010/main" val="26173619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problem with real projects?</a:t>
            </a:r>
            <a:endParaRPr lang="en-US" dirty="0"/>
          </a:p>
        </p:txBody>
      </p:sp>
      <p:sp>
        <p:nvSpPr>
          <p:cNvPr id="3" name="Content Placeholder 2"/>
          <p:cNvSpPr>
            <a:spLocks noGrp="1"/>
          </p:cNvSpPr>
          <p:nvPr>
            <p:ph idx="1"/>
          </p:nvPr>
        </p:nvSpPr>
        <p:spPr/>
        <p:txBody>
          <a:bodyPr/>
          <a:lstStyle/>
          <a:p>
            <a:endParaRPr lang="en-US"/>
          </a:p>
        </p:txBody>
      </p:sp>
      <p:pic>
        <p:nvPicPr>
          <p:cNvPr id="8194" name="Picture 2" descr="ناآريمان ❤! *.* (@TotaCraZyGirl205) — Likes | ASKf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7245" y="1819602"/>
            <a:ext cx="5764904" cy="43204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13 Project Ideas for Intermediate Python Developers – Real Pyth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177" y="3606036"/>
            <a:ext cx="5511077" cy="30999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168398" y="1523583"/>
            <a:ext cx="1907710" cy="1968135"/>
          </a:xfrm>
          <a:prstGeom prst="rect">
            <a:avLst/>
          </a:prstGeom>
        </p:spPr>
      </p:pic>
    </p:spTree>
    <p:extLst>
      <p:ext uri="{BB962C8B-B14F-4D97-AF65-F5344CB8AC3E}">
        <p14:creationId xmlns:p14="http://schemas.microsoft.com/office/powerpoint/2010/main" val="2426146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Expensive hobby</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7443681" y="409456"/>
            <a:ext cx="2143125" cy="2143125"/>
          </a:xfrm>
          <a:prstGeom prst="rect">
            <a:avLst/>
          </a:prstGeom>
        </p:spPr>
      </p:pic>
      <p:pic>
        <p:nvPicPr>
          <p:cNvPr id="7" name="Picture 6"/>
          <p:cNvPicPr>
            <a:picLocks noChangeAspect="1"/>
          </p:cNvPicPr>
          <p:nvPr/>
        </p:nvPicPr>
        <p:blipFill>
          <a:blip r:embed="rId3"/>
          <a:stretch>
            <a:fillRect/>
          </a:stretch>
        </p:blipFill>
        <p:spPr>
          <a:xfrm>
            <a:off x="9209483" y="4311014"/>
            <a:ext cx="2057400" cy="2219325"/>
          </a:xfrm>
          <a:prstGeom prst="rect">
            <a:avLst/>
          </a:prstGeom>
        </p:spPr>
      </p:pic>
      <p:pic>
        <p:nvPicPr>
          <p:cNvPr id="9" name="Picture 8"/>
          <p:cNvPicPr>
            <a:picLocks noChangeAspect="1"/>
          </p:cNvPicPr>
          <p:nvPr/>
        </p:nvPicPr>
        <p:blipFill>
          <a:blip r:embed="rId4"/>
          <a:stretch>
            <a:fillRect/>
          </a:stretch>
        </p:blipFill>
        <p:spPr>
          <a:xfrm>
            <a:off x="391116" y="3102908"/>
            <a:ext cx="2181225" cy="2095500"/>
          </a:xfrm>
          <a:prstGeom prst="rect">
            <a:avLst/>
          </a:prstGeom>
        </p:spPr>
      </p:pic>
      <p:pic>
        <p:nvPicPr>
          <p:cNvPr id="10" name="Picture 9"/>
          <p:cNvPicPr>
            <a:picLocks noChangeAspect="1"/>
          </p:cNvPicPr>
          <p:nvPr/>
        </p:nvPicPr>
        <p:blipFill>
          <a:blip r:embed="rId5"/>
          <a:stretch>
            <a:fillRect/>
          </a:stretch>
        </p:blipFill>
        <p:spPr>
          <a:xfrm>
            <a:off x="4041371" y="2736050"/>
            <a:ext cx="3951082" cy="4076229"/>
          </a:xfrm>
          <a:prstGeom prst="rect">
            <a:avLst/>
          </a:prstGeom>
        </p:spPr>
      </p:pic>
    </p:spTree>
    <p:extLst>
      <p:ext uri="{BB962C8B-B14F-4D97-AF65-F5344CB8AC3E}">
        <p14:creationId xmlns:p14="http://schemas.microsoft.com/office/powerpoint/2010/main" val="240550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decision?</a:t>
            </a:r>
            <a:endParaRPr lang="en-US" dirty="0"/>
          </a:p>
        </p:txBody>
      </p:sp>
      <p:sp>
        <p:nvSpPr>
          <p:cNvPr id="3" name="Content Placeholder 2"/>
          <p:cNvSpPr>
            <a:spLocks noGrp="1"/>
          </p:cNvSpPr>
          <p:nvPr>
            <p:ph idx="1"/>
          </p:nvPr>
        </p:nvSpPr>
        <p:spPr/>
        <p:txBody>
          <a:bodyPr>
            <a:normAutofit lnSpcReduction="10000"/>
          </a:bodyPr>
          <a:lstStyle/>
          <a:p>
            <a:endParaRPr lang="ar-EG" dirty="0" smtClean="0"/>
          </a:p>
          <a:p>
            <a:endParaRPr lang="ar-EG" dirty="0"/>
          </a:p>
          <a:p>
            <a:endParaRPr lang="ar-EG" dirty="0" smtClean="0"/>
          </a:p>
          <a:p>
            <a:endParaRPr lang="ar-EG" dirty="0"/>
          </a:p>
          <a:p>
            <a:endParaRPr lang="ar-EG" dirty="0" smtClean="0"/>
          </a:p>
          <a:p>
            <a:endParaRPr lang="ar-EG" dirty="0"/>
          </a:p>
          <a:p>
            <a:endParaRPr lang="ar-EG" dirty="0" smtClean="0"/>
          </a:p>
          <a:p>
            <a:endParaRPr lang="ar-EG" dirty="0"/>
          </a:p>
          <a:p>
            <a:pPr marL="0" indent="0">
              <a:buNone/>
            </a:pPr>
            <a:r>
              <a:rPr lang="ar-EG" dirty="0" smtClean="0"/>
              <a:t>للأستاذة شيرين عبد الوهاب </a:t>
            </a:r>
            <a:endParaRPr lang="en-US" dirty="0"/>
          </a:p>
        </p:txBody>
      </p:sp>
      <p:pic>
        <p:nvPicPr>
          <p:cNvPr id="11266" name="Picture 2" descr="قصيدة. جرح ثاني كلمات الشاعر.. احمد العكيلي و الشاعر حسن الموالي الفاطمي  اداء الرادود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 y="1515293"/>
            <a:ext cx="9155801" cy="3902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0042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1777" y="2091736"/>
            <a:ext cx="9404723" cy="1400530"/>
          </a:xfrm>
        </p:spPr>
        <p:txBody>
          <a:bodyPr/>
          <a:lstStyle/>
          <a:p>
            <a:endParaRPr lang="en-US"/>
          </a:p>
        </p:txBody>
      </p:sp>
      <p:sp>
        <p:nvSpPr>
          <p:cNvPr id="3" name="Content Placeholder 2"/>
          <p:cNvSpPr>
            <a:spLocks noGrp="1"/>
          </p:cNvSpPr>
          <p:nvPr>
            <p:ph idx="1"/>
          </p:nvPr>
        </p:nvSpPr>
        <p:spPr>
          <a:xfrm>
            <a:off x="1104293" y="1953083"/>
            <a:ext cx="8946541" cy="4195481"/>
          </a:xfrm>
        </p:spPr>
        <p:txBody>
          <a:bodyPr/>
          <a:lstStyle/>
          <a:p>
            <a:endParaRPr lang="en-US"/>
          </a:p>
        </p:txBody>
      </p:sp>
      <p:pic>
        <p:nvPicPr>
          <p:cNvPr id="4" name="Picture 3"/>
          <p:cNvPicPr>
            <a:picLocks noChangeAspect="1"/>
          </p:cNvPicPr>
          <p:nvPr/>
        </p:nvPicPr>
        <p:blipFill>
          <a:blip r:embed="rId3"/>
          <a:stretch>
            <a:fillRect/>
          </a:stretch>
        </p:blipFill>
        <p:spPr>
          <a:xfrm>
            <a:off x="2018581" y="1267433"/>
            <a:ext cx="7830836" cy="4980966"/>
          </a:xfrm>
          <a:prstGeom prst="rect">
            <a:avLst/>
          </a:prstGeom>
        </p:spPr>
      </p:pic>
    </p:spTree>
    <p:extLst>
      <p:ext uri="{BB962C8B-B14F-4D97-AF65-F5344CB8AC3E}">
        <p14:creationId xmlns:p14="http://schemas.microsoft.com/office/powerpoint/2010/main" val="25623877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3" name="Content Placeholder 2"/>
          <p:cNvSpPr>
            <a:spLocks noGrp="1"/>
          </p:cNvSpPr>
          <p:nvPr>
            <p:ph idx="1"/>
          </p:nvPr>
        </p:nvSpPr>
        <p:spPr/>
        <p:txBody>
          <a:bodyPr/>
          <a:lstStyle/>
          <a:p>
            <a:endParaRPr lang="en-US"/>
          </a:p>
        </p:txBody>
      </p:sp>
      <p:pic>
        <p:nvPicPr>
          <p:cNvPr id="4" name="Picture 2" descr="الثلاث ورقات for Android - APK Downlo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5062" y="2398145"/>
            <a:ext cx="5805862" cy="3265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2788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Cassie advice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46111" y="2052918"/>
            <a:ext cx="3256719" cy="3242245"/>
          </a:xfrm>
          <a:prstGeom prst="rect">
            <a:avLst/>
          </a:prstGeom>
        </p:spPr>
      </p:pic>
      <p:pic>
        <p:nvPicPr>
          <p:cNvPr id="14338" name="Picture 2" descr="If Mindfulness is Simple, What&amp;#39;s so Complicated? - Stephen Schettin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480" y="2052917"/>
            <a:ext cx="3162203" cy="324224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Jujutsu Kaisen Season 2 Release Date, Cast And Plot - What We Know So F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1826" y="2398144"/>
            <a:ext cx="3756050" cy="2103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9398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133047" y="2819315"/>
            <a:ext cx="7925906" cy="1219370"/>
          </a:xfrm>
          <a:prstGeom prst="rect">
            <a:avLst/>
          </a:prstGeom>
        </p:spPr>
      </p:pic>
    </p:spTree>
    <p:extLst>
      <p:ext uri="{BB962C8B-B14F-4D97-AF65-F5344CB8AC3E}">
        <p14:creationId xmlns:p14="http://schemas.microsoft.com/office/powerpoint/2010/main" val="3025663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9902" y="2817018"/>
            <a:ext cx="5498711" cy="3091645"/>
          </a:xfrm>
        </p:spPr>
      </p:pic>
      <p:sp>
        <p:nvSpPr>
          <p:cNvPr id="5" name="TextBox 4"/>
          <p:cNvSpPr txBox="1"/>
          <p:nvPr/>
        </p:nvSpPr>
        <p:spPr>
          <a:xfrm>
            <a:off x="9247517" y="6176513"/>
            <a:ext cx="1744388" cy="369332"/>
          </a:xfrm>
          <a:prstGeom prst="rect">
            <a:avLst/>
          </a:prstGeom>
          <a:noFill/>
        </p:spPr>
        <p:txBody>
          <a:bodyPr wrap="none" rtlCol="0">
            <a:spAutoFit/>
          </a:bodyPr>
          <a:lstStyle/>
          <a:p>
            <a:r>
              <a:rPr lang="en-US" dirty="0" smtClean="0"/>
              <a:t>How to solve?</a:t>
            </a:r>
            <a:endParaRPr lang="en-US" dirty="0"/>
          </a:p>
        </p:txBody>
      </p:sp>
    </p:spTree>
    <p:extLst>
      <p:ext uri="{BB962C8B-B14F-4D97-AF65-F5344CB8AC3E}">
        <p14:creationId xmlns:p14="http://schemas.microsoft.com/office/powerpoint/2010/main" val="42285825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Orientation</a:t>
            </a:r>
          </a:p>
          <a:p>
            <a:pPr marL="0" indent="0">
              <a:buNone/>
            </a:pPr>
            <a:r>
              <a:rPr lang="en-US" b="1" dirty="0" smtClean="0"/>
              <a:t>Analytics/stat/ML/… </a:t>
            </a:r>
            <a:endParaRPr lang="en-US" b="1" dirty="0"/>
          </a:p>
          <a:p>
            <a:pPr marL="0" indent="0">
              <a:buNone/>
            </a:pPr>
            <a:r>
              <a:rPr lang="en-US" b="1" dirty="0" smtClean="0"/>
              <a:t>Data driven?</a:t>
            </a:r>
          </a:p>
          <a:p>
            <a:pPr marL="0" indent="0">
              <a:buNone/>
            </a:pPr>
            <a:r>
              <a:rPr lang="en-US" b="1" dirty="0" smtClean="0"/>
              <a:t>Pandas refreshment </a:t>
            </a:r>
          </a:p>
          <a:p>
            <a:pPr marL="0" indent="0">
              <a:buNone/>
            </a:pPr>
            <a:r>
              <a:rPr lang="en-US" b="1" dirty="0" smtClean="0"/>
              <a:t>Pandas plotting refreshment</a:t>
            </a:r>
          </a:p>
          <a:p>
            <a:pPr marL="0" indent="0">
              <a:buNone/>
            </a:pPr>
            <a:r>
              <a:rPr lang="en-US" b="1" dirty="0"/>
              <a:t>First project </a:t>
            </a:r>
            <a:endParaRPr lang="en-US" b="1" dirty="0" smtClean="0"/>
          </a:p>
          <a:p>
            <a:pPr marL="0" indent="0">
              <a:buNone/>
            </a:pPr>
            <a:r>
              <a:rPr lang="en-US" b="1" dirty="0" smtClean="0"/>
              <a:t>Breakout room</a:t>
            </a:r>
          </a:p>
          <a:p>
            <a:pPr marL="0" indent="0">
              <a:buNone/>
            </a:pPr>
            <a:endParaRPr lang="en-US" dirty="0" smtClean="0"/>
          </a:p>
        </p:txBody>
      </p:sp>
    </p:spTree>
    <p:extLst>
      <p:ext uri="{BB962C8B-B14F-4D97-AF65-F5344CB8AC3E}">
        <p14:creationId xmlns:p14="http://schemas.microsoft.com/office/powerpoint/2010/main" val="26176359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16386" name="Picture 2" descr="Vandals destroy community football ground near Reading - Berkshire L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2973" y="1707861"/>
            <a:ext cx="4960269" cy="454053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Dark Temptation Axe ماء كولونيا - a fragrance للرجال 20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2315" y="1596880"/>
            <a:ext cx="35718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4290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786085" y="2323655"/>
            <a:ext cx="7124774" cy="2618836"/>
          </a:xfrm>
          <a:prstGeom prst="rect">
            <a:avLst/>
          </a:prstGeom>
        </p:spPr>
      </p:pic>
      <p:sp>
        <p:nvSpPr>
          <p:cNvPr id="6" name="TextBox 5"/>
          <p:cNvSpPr txBox="1"/>
          <p:nvPr/>
        </p:nvSpPr>
        <p:spPr>
          <a:xfrm>
            <a:off x="7815533" y="6275910"/>
            <a:ext cx="2491388" cy="369332"/>
          </a:xfrm>
          <a:prstGeom prst="rect">
            <a:avLst/>
          </a:prstGeom>
          <a:noFill/>
        </p:spPr>
        <p:txBody>
          <a:bodyPr wrap="none" rtlCol="0">
            <a:spAutoFit/>
          </a:bodyPr>
          <a:lstStyle/>
          <a:p>
            <a:r>
              <a:rPr lang="en-US" dirty="0" smtClean="0"/>
              <a:t>How to set goal first?</a:t>
            </a:r>
            <a:endParaRPr lang="en-US" dirty="0"/>
          </a:p>
        </p:txBody>
      </p:sp>
    </p:spTree>
    <p:extLst>
      <p:ext uri="{BB962C8B-B14F-4D97-AF65-F5344CB8AC3E}">
        <p14:creationId xmlns:p14="http://schemas.microsoft.com/office/powerpoint/2010/main" val="2778161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18434" name="Picture 2" descr="Qlixite Blog: Should I hide my pr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968" y="1445475"/>
            <a:ext cx="4257675"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364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matters </a:t>
            </a:r>
            <a:endParaRPr lang="en-US" dirty="0"/>
          </a:p>
        </p:txBody>
      </p:sp>
      <p:sp>
        <p:nvSpPr>
          <p:cNvPr id="3" name="Content Placeholder 2"/>
          <p:cNvSpPr>
            <a:spLocks noGrp="1"/>
          </p:cNvSpPr>
          <p:nvPr>
            <p:ph idx="1"/>
          </p:nvPr>
        </p:nvSpPr>
        <p:spPr/>
        <p:txBody>
          <a:bodyPr/>
          <a:lstStyle/>
          <a:p>
            <a:endParaRPr lang="en-US"/>
          </a:p>
        </p:txBody>
      </p:sp>
      <p:pic>
        <p:nvPicPr>
          <p:cNvPr id="19458" name="Picture 2" descr="Reviewing Your Budget: Needs vs Wants | MERS | Municipal Employees&amp;#39;  Retirement System of Michig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826" y="2967487"/>
            <a:ext cx="5208092" cy="2571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5417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your data driven muscle</a:t>
            </a:r>
            <a:endParaRPr lang="en-US" dirty="0"/>
          </a:p>
        </p:txBody>
      </p:sp>
      <p:sp>
        <p:nvSpPr>
          <p:cNvPr id="3" name="Content Placeholder 2"/>
          <p:cNvSpPr>
            <a:spLocks noGrp="1"/>
          </p:cNvSpPr>
          <p:nvPr>
            <p:ph idx="1"/>
          </p:nvPr>
        </p:nvSpPr>
        <p:spPr/>
        <p:txBody>
          <a:bodyPr/>
          <a:lstStyle/>
          <a:p>
            <a:endParaRPr lang="en-US"/>
          </a:p>
        </p:txBody>
      </p:sp>
      <p:pic>
        <p:nvPicPr>
          <p:cNvPr id="20482" name="Picture 2" descr="Strong biceps gym symbol isolate cartoon Vector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211" y="2173857"/>
            <a:ext cx="5236868" cy="4469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1248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Negotiation 101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10985" y="1853248"/>
            <a:ext cx="6531194" cy="4648327"/>
          </a:xfrm>
          <a:prstGeom prst="rect">
            <a:avLst/>
          </a:prstGeom>
        </p:spPr>
      </p:pic>
    </p:spTree>
    <p:extLst>
      <p:ext uri="{BB962C8B-B14F-4D97-AF65-F5344CB8AC3E}">
        <p14:creationId xmlns:p14="http://schemas.microsoft.com/office/powerpoint/2010/main" val="37820466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242203" y="1258503"/>
            <a:ext cx="6363059" cy="5334139"/>
          </a:xfrm>
          <a:prstGeom prst="rect">
            <a:avLst/>
          </a:prstGeom>
        </p:spPr>
      </p:pic>
      <p:sp>
        <p:nvSpPr>
          <p:cNvPr id="6" name="TextBox 5"/>
          <p:cNvSpPr txBox="1"/>
          <p:nvPr/>
        </p:nvSpPr>
        <p:spPr>
          <a:xfrm>
            <a:off x="8201354" y="6263403"/>
            <a:ext cx="2012089" cy="369332"/>
          </a:xfrm>
          <a:prstGeom prst="rect">
            <a:avLst/>
          </a:prstGeom>
          <a:noFill/>
        </p:spPr>
        <p:txBody>
          <a:bodyPr wrap="none" rtlCol="0">
            <a:spAutoFit/>
          </a:bodyPr>
          <a:lstStyle/>
          <a:p>
            <a:r>
              <a:rPr lang="en-US" dirty="0" smtClean="0"/>
              <a:t>What if I didn’t ?</a:t>
            </a:r>
            <a:endParaRPr lang="en-US" dirty="0"/>
          </a:p>
        </p:txBody>
      </p:sp>
    </p:spTree>
    <p:extLst>
      <p:ext uri="{BB962C8B-B14F-4D97-AF65-F5344CB8AC3E}">
        <p14:creationId xmlns:p14="http://schemas.microsoft.com/office/powerpoint/2010/main" val="16658228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descr="i have no idea what i&amp;#39;m doing pLEASE HELP! - I have no idea little girl |  Meme Gener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4553" y="2486368"/>
            <a:ext cx="3321290" cy="36736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299649" y="2486369"/>
            <a:ext cx="4276933" cy="3673687"/>
          </a:xfrm>
          <a:prstGeom prst="rect">
            <a:avLst/>
          </a:prstGeom>
        </p:spPr>
      </p:pic>
    </p:spTree>
    <p:extLst>
      <p:ext uri="{BB962C8B-B14F-4D97-AF65-F5344CB8AC3E}">
        <p14:creationId xmlns:p14="http://schemas.microsoft.com/office/powerpoint/2010/main" val="11688130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for a job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646111" y="3617183"/>
            <a:ext cx="3191320" cy="1066949"/>
          </a:xfrm>
          <a:prstGeom prst="rect">
            <a:avLst/>
          </a:prstGeom>
        </p:spPr>
      </p:pic>
      <p:pic>
        <p:nvPicPr>
          <p:cNvPr id="5" name="Picture 4"/>
          <p:cNvPicPr>
            <a:picLocks noChangeAspect="1"/>
          </p:cNvPicPr>
          <p:nvPr/>
        </p:nvPicPr>
        <p:blipFill>
          <a:blip r:embed="rId4"/>
          <a:stretch>
            <a:fillRect/>
          </a:stretch>
        </p:blipFill>
        <p:spPr>
          <a:xfrm>
            <a:off x="7177177" y="2433336"/>
            <a:ext cx="2667469" cy="2634938"/>
          </a:xfrm>
          <a:prstGeom prst="rect">
            <a:avLst/>
          </a:prstGeom>
        </p:spPr>
      </p:pic>
    </p:spTree>
    <p:extLst>
      <p:ext uri="{BB962C8B-B14F-4D97-AF65-F5344CB8AC3E}">
        <p14:creationId xmlns:p14="http://schemas.microsoft.com/office/powerpoint/2010/main" val="4018098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37558" y="2052918"/>
            <a:ext cx="10551354" cy="3262590"/>
          </a:xfrm>
          <a:prstGeom prst="rect">
            <a:avLst/>
          </a:prstGeom>
        </p:spPr>
      </p:pic>
      <p:pic>
        <p:nvPicPr>
          <p:cNvPr id="5" name="Picture 4"/>
          <p:cNvPicPr>
            <a:picLocks noChangeAspect="1"/>
          </p:cNvPicPr>
          <p:nvPr/>
        </p:nvPicPr>
        <p:blipFill>
          <a:blip r:embed="rId4"/>
          <a:stretch>
            <a:fillRect/>
          </a:stretch>
        </p:blipFill>
        <p:spPr>
          <a:xfrm>
            <a:off x="8816803" y="5515178"/>
            <a:ext cx="2572109" cy="990738"/>
          </a:xfrm>
          <a:prstGeom prst="rect">
            <a:avLst/>
          </a:prstGeom>
        </p:spPr>
      </p:pic>
    </p:spTree>
    <p:extLst>
      <p:ext uri="{BB962C8B-B14F-4D97-AF65-F5344CB8AC3E}">
        <p14:creationId xmlns:p14="http://schemas.microsoft.com/office/powerpoint/2010/main" val="16692615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Points to consider</a:t>
            </a:r>
            <a:endParaRPr lang="en-US" dirty="0"/>
          </a:p>
        </p:txBody>
      </p:sp>
      <p:sp>
        <p:nvSpPr>
          <p:cNvPr id="3" name="Content Placeholder 2"/>
          <p:cNvSpPr>
            <a:spLocks noGrp="1"/>
          </p:cNvSpPr>
          <p:nvPr>
            <p:ph idx="1"/>
          </p:nvPr>
        </p:nvSpPr>
        <p:spPr/>
        <p:txBody>
          <a:bodyPr/>
          <a:lstStyle/>
          <a:p>
            <a:r>
              <a:rPr lang="en-US" dirty="0" smtClean="0"/>
              <a:t>Connect </a:t>
            </a:r>
            <a:r>
              <a:rPr lang="en-US" dirty="0"/>
              <a:t>session same time same day</a:t>
            </a:r>
            <a:endParaRPr lang="en-US" dirty="0" smtClean="0"/>
          </a:p>
          <a:p>
            <a:r>
              <a:rPr lang="en-US" dirty="0" smtClean="0"/>
              <a:t>Revoking</a:t>
            </a:r>
          </a:p>
          <a:p>
            <a:r>
              <a:rPr lang="en-US" dirty="0"/>
              <a:t>Better come </a:t>
            </a:r>
            <a:r>
              <a:rPr lang="en-US" dirty="0" smtClean="0"/>
              <a:t>prepared</a:t>
            </a:r>
          </a:p>
          <a:p>
            <a:r>
              <a:rPr lang="en-US" dirty="0" smtClean="0"/>
              <a:t>Breakout rooms</a:t>
            </a:r>
          </a:p>
          <a:p>
            <a:r>
              <a:rPr lang="en-US" dirty="0" smtClean="0"/>
              <a:t>Ask for help tool</a:t>
            </a:r>
          </a:p>
          <a:p>
            <a:r>
              <a:rPr lang="en-US" dirty="0"/>
              <a:t>Plagiarism</a:t>
            </a:r>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10638789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endParaRPr lang="en-US" dirty="0"/>
          </a:p>
        </p:txBody>
      </p:sp>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2864654" y="2357033"/>
            <a:ext cx="5282906" cy="3515534"/>
          </a:xfrm>
          <a:prstGeom prst="rect">
            <a:avLst/>
          </a:prstGeom>
        </p:spPr>
      </p:pic>
    </p:spTree>
    <p:extLst>
      <p:ext uri="{BB962C8B-B14F-4D97-AF65-F5344CB8AC3E}">
        <p14:creationId xmlns:p14="http://schemas.microsoft.com/office/powerpoint/2010/main" val="24984603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axis</a:t>
            </a:r>
            <a:endParaRPr lang="en-US" dirty="0"/>
          </a:p>
        </p:txBody>
      </p:sp>
      <p:sp>
        <p:nvSpPr>
          <p:cNvPr id="3" name="Content Placeholder 2"/>
          <p:cNvSpPr>
            <a:spLocks noGrp="1"/>
          </p:cNvSpPr>
          <p:nvPr>
            <p:ph idx="1"/>
          </p:nvPr>
        </p:nvSpPr>
        <p:spPr/>
        <p:txBody>
          <a:bodyPr/>
          <a:lstStyle/>
          <a:p>
            <a:endParaRPr lang="en-US"/>
          </a:p>
        </p:txBody>
      </p:sp>
      <p:pic>
        <p:nvPicPr>
          <p:cNvPr id="1026" name="Picture 2" descr="person holding white iphone 5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9358" y="1152983"/>
            <a:ext cx="4909681" cy="4984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4709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Axis = 0</a:t>
            </a:r>
          </a:p>
          <a:p>
            <a:pPr marL="0" indent="0">
              <a:buNone/>
            </a:pPr>
            <a:r>
              <a:rPr lang="en-US" dirty="0" smtClean="0"/>
              <a:t>Axis = 1</a:t>
            </a:r>
          </a:p>
          <a:p>
            <a:pPr marL="0" indent="0">
              <a:buNone/>
            </a:pPr>
            <a:r>
              <a:rPr lang="en-US" dirty="0" smtClean="0"/>
              <a:t>Axis = ‘rows’</a:t>
            </a:r>
          </a:p>
          <a:p>
            <a:pPr marL="0" indent="0">
              <a:buNone/>
            </a:pPr>
            <a:r>
              <a:rPr lang="en-US" dirty="0" smtClean="0"/>
              <a:t>Axis = ‘index’</a:t>
            </a:r>
          </a:p>
          <a:p>
            <a:pPr marL="0" indent="0">
              <a:buNone/>
            </a:pPr>
            <a:r>
              <a:rPr lang="en-US" dirty="0" smtClean="0"/>
              <a:t>Axis = ‘columns’</a:t>
            </a:r>
            <a:endParaRPr lang="en-US" dirty="0"/>
          </a:p>
        </p:txBody>
      </p:sp>
      <p:pic>
        <p:nvPicPr>
          <p:cNvPr id="2050" name="Picture 2" descr="i meme it on Twitter: &quot;يعني انت مش شايف ان صحبك اللي غلطان انا :… &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782" y="2052918"/>
            <a:ext cx="6858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09556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65301" y="2097084"/>
            <a:ext cx="8616192" cy="4035432"/>
          </a:xfrm>
          <a:prstGeom prst="rect">
            <a:avLst/>
          </a:prstGeom>
        </p:spPr>
      </p:pic>
    </p:spTree>
    <p:extLst>
      <p:ext uri="{BB962C8B-B14F-4D97-AF65-F5344CB8AC3E}">
        <p14:creationId xmlns:p14="http://schemas.microsoft.com/office/powerpoint/2010/main" val="327185980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dataframe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46111" y="1878628"/>
            <a:ext cx="8830907" cy="4544059"/>
          </a:xfrm>
          <a:prstGeom prst="rect">
            <a:avLst/>
          </a:prstGeom>
        </p:spPr>
      </p:pic>
    </p:spTree>
    <p:extLst>
      <p:ext uri="{BB962C8B-B14F-4D97-AF65-F5344CB8AC3E}">
        <p14:creationId xmlns:p14="http://schemas.microsoft.com/office/powerpoint/2010/main" val="37780416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What’s the output? </a:t>
            </a:r>
            <a:endParaRPr lang="en-US" dirty="0"/>
          </a:p>
        </p:txBody>
      </p:sp>
      <p:sp>
        <p:nvSpPr>
          <p:cNvPr id="5" name="Content Placeholder 4"/>
          <p:cNvSpPr>
            <a:spLocks noGrp="1"/>
          </p:cNvSpPr>
          <p:nvPr>
            <p:ph sz="half" idx="1"/>
          </p:nvPr>
        </p:nvSpPr>
        <p:spPr/>
        <p:txBody>
          <a:bodyPr/>
          <a:lstStyle/>
          <a:p>
            <a:endParaRPr lang="en-US" dirty="0"/>
          </a:p>
        </p:txBody>
      </p:sp>
      <p:sp>
        <p:nvSpPr>
          <p:cNvPr id="6" name="Content Placeholder 5"/>
          <p:cNvSpPr>
            <a:spLocks noGrp="1"/>
          </p:cNvSpPr>
          <p:nvPr>
            <p:ph sz="half" idx="2"/>
          </p:nvPr>
        </p:nvSpPr>
        <p:spPr/>
        <p:txBody>
          <a:bodyPr/>
          <a:lstStyle/>
          <a:p>
            <a:endParaRPr lang="en-US" dirty="0"/>
          </a:p>
        </p:txBody>
      </p:sp>
      <p:pic>
        <p:nvPicPr>
          <p:cNvPr id="7" name="Picture 6"/>
          <p:cNvPicPr>
            <a:picLocks noChangeAspect="1"/>
          </p:cNvPicPr>
          <p:nvPr/>
        </p:nvPicPr>
        <p:blipFill>
          <a:blip r:embed="rId2"/>
          <a:stretch>
            <a:fillRect/>
          </a:stretch>
        </p:blipFill>
        <p:spPr>
          <a:xfrm>
            <a:off x="141403" y="2616175"/>
            <a:ext cx="5358248" cy="758256"/>
          </a:xfrm>
          <a:prstGeom prst="rect">
            <a:avLst/>
          </a:prstGeom>
        </p:spPr>
      </p:pic>
      <p:pic>
        <p:nvPicPr>
          <p:cNvPr id="9" name="Picture 8"/>
          <p:cNvPicPr>
            <a:picLocks noChangeAspect="1"/>
          </p:cNvPicPr>
          <p:nvPr/>
        </p:nvPicPr>
        <p:blipFill>
          <a:blip r:embed="rId3"/>
          <a:stretch>
            <a:fillRect/>
          </a:stretch>
        </p:blipFill>
        <p:spPr>
          <a:xfrm>
            <a:off x="5977235" y="2616176"/>
            <a:ext cx="5907502" cy="758256"/>
          </a:xfrm>
          <a:prstGeom prst="rect">
            <a:avLst/>
          </a:prstGeom>
        </p:spPr>
      </p:pic>
    </p:spTree>
    <p:extLst>
      <p:ext uri="{BB962C8B-B14F-4D97-AF65-F5344CB8AC3E}">
        <p14:creationId xmlns:p14="http://schemas.microsoft.com/office/powerpoint/2010/main" val="11151340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 difference [single axis]</a:t>
            </a:r>
            <a:endParaRPr lang="en-US" dirty="0"/>
          </a:p>
        </p:txBody>
      </p:sp>
      <p:sp>
        <p:nvSpPr>
          <p:cNvPr id="5" name="Content Placeholder 4"/>
          <p:cNvSpPr>
            <a:spLocks noGrp="1"/>
          </p:cNvSpPr>
          <p:nvPr>
            <p:ph sz="half" idx="1"/>
          </p:nvPr>
        </p:nvSpPr>
        <p:spPr/>
        <p:txBody>
          <a:bodyPr/>
          <a:lstStyle/>
          <a:p>
            <a:endParaRPr lang="en-US" dirty="0"/>
          </a:p>
        </p:txBody>
      </p:sp>
      <p:sp>
        <p:nvSpPr>
          <p:cNvPr id="6" name="Content Placeholder 5"/>
          <p:cNvSpPr>
            <a:spLocks noGrp="1"/>
          </p:cNvSpPr>
          <p:nvPr>
            <p:ph sz="half" idx="2"/>
          </p:nvPr>
        </p:nvSpPr>
        <p:spPr/>
        <p:txBody>
          <a:bodyPr/>
          <a:lstStyle/>
          <a:p>
            <a:endParaRPr lang="en-US" dirty="0"/>
          </a:p>
        </p:txBody>
      </p:sp>
      <p:pic>
        <p:nvPicPr>
          <p:cNvPr id="7" name="Picture 6"/>
          <p:cNvPicPr>
            <a:picLocks noChangeAspect="1"/>
          </p:cNvPicPr>
          <p:nvPr/>
        </p:nvPicPr>
        <p:blipFill>
          <a:blip r:embed="rId2"/>
          <a:stretch>
            <a:fillRect/>
          </a:stretch>
        </p:blipFill>
        <p:spPr>
          <a:xfrm>
            <a:off x="141403" y="2616175"/>
            <a:ext cx="5358248" cy="758256"/>
          </a:xfrm>
          <a:prstGeom prst="rect">
            <a:avLst/>
          </a:prstGeom>
        </p:spPr>
      </p:pic>
      <p:pic>
        <p:nvPicPr>
          <p:cNvPr id="9" name="Picture 8"/>
          <p:cNvPicPr>
            <a:picLocks noChangeAspect="1"/>
          </p:cNvPicPr>
          <p:nvPr/>
        </p:nvPicPr>
        <p:blipFill>
          <a:blip r:embed="rId3"/>
          <a:stretch>
            <a:fillRect/>
          </a:stretch>
        </p:blipFill>
        <p:spPr>
          <a:xfrm>
            <a:off x="5977235" y="2616176"/>
            <a:ext cx="5907502" cy="758256"/>
          </a:xfrm>
          <a:prstGeom prst="rect">
            <a:avLst/>
          </a:prstGeom>
        </p:spPr>
      </p:pic>
      <p:pic>
        <p:nvPicPr>
          <p:cNvPr id="2" name="Picture 1"/>
          <p:cNvPicPr>
            <a:picLocks noChangeAspect="1"/>
          </p:cNvPicPr>
          <p:nvPr/>
        </p:nvPicPr>
        <p:blipFill>
          <a:blip r:embed="rId4"/>
          <a:stretch>
            <a:fillRect/>
          </a:stretch>
        </p:blipFill>
        <p:spPr>
          <a:xfrm>
            <a:off x="705658" y="4261450"/>
            <a:ext cx="2830838" cy="1105376"/>
          </a:xfrm>
          <a:prstGeom prst="rect">
            <a:avLst/>
          </a:prstGeom>
        </p:spPr>
      </p:pic>
      <p:pic>
        <p:nvPicPr>
          <p:cNvPr id="8" name="Picture 7"/>
          <p:cNvPicPr>
            <a:picLocks noChangeAspect="1"/>
          </p:cNvPicPr>
          <p:nvPr/>
        </p:nvPicPr>
        <p:blipFill>
          <a:blip r:embed="rId4"/>
          <a:stretch>
            <a:fillRect/>
          </a:stretch>
        </p:blipFill>
        <p:spPr>
          <a:xfrm>
            <a:off x="7852663" y="4261450"/>
            <a:ext cx="2830838" cy="1105376"/>
          </a:xfrm>
          <a:prstGeom prst="rect">
            <a:avLst/>
          </a:prstGeom>
        </p:spPr>
      </p:pic>
    </p:spTree>
    <p:extLst>
      <p:ext uri="{BB962C8B-B14F-4D97-AF65-F5344CB8AC3E}">
        <p14:creationId xmlns:p14="http://schemas.microsoft.com/office/powerpoint/2010/main" val="364976964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What’s the output?</a:t>
            </a:r>
            <a:endParaRPr lang="en-US" dirty="0"/>
          </a:p>
        </p:txBody>
      </p:sp>
      <p:sp>
        <p:nvSpPr>
          <p:cNvPr id="6" name="Text Placeholder 5"/>
          <p:cNvSpPr>
            <a:spLocks noGrp="1"/>
          </p:cNvSpPr>
          <p:nvPr>
            <p:ph type="body" idx="1"/>
          </p:nvPr>
        </p:nvSpPr>
        <p:spPr/>
        <p:txBody>
          <a:bodyPr/>
          <a:lstStyle/>
          <a:p>
            <a:endParaRPr lang="en-US" dirty="0"/>
          </a:p>
        </p:txBody>
      </p:sp>
      <p:sp>
        <p:nvSpPr>
          <p:cNvPr id="7" name="Content Placeholder 6"/>
          <p:cNvSpPr>
            <a:spLocks noGrp="1"/>
          </p:cNvSpPr>
          <p:nvPr>
            <p:ph sz="half" idx="2"/>
          </p:nvPr>
        </p:nvSpPr>
        <p:spPr/>
        <p:txBody>
          <a:bodyPr/>
          <a:lstStyle/>
          <a:p>
            <a:endParaRPr lang="en-US"/>
          </a:p>
        </p:txBody>
      </p:sp>
      <p:sp>
        <p:nvSpPr>
          <p:cNvPr id="8" name="Text Placeholder 7"/>
          <p:cNvSpPr>
            <a:spLocks noGrp="1"/>
          </p:cNvSpPr>
          <p:nvPr>
            <p:ph type="body" sz="quarter" idx="3"/>
          </p:nvPr>
        </p:nvSpPr>
        <p:spPr/>
        <p:txBody>
          <a:bodyPr/>
          <a:lstStyle/>
          <a:p>
            <a:endParaRPr lang="en-US"/>
          </a:p>
        </p:txBody>
      </p:sp>
      <p:sp>
        <p:nvSpPr>
          <p:cNvPr id="9" name="Content Placeholder 8"/>
          <p:cNvSpPr>
            <a:spLocks noGrp="1"/>
          </p:cNvSpPr>
          <p:nvPr>
            <p:ph sz="quarter" idx="4"/>
          </p:nvPr>
        </p:nvSpPr>
        <p:spPr/>
        <p:txBody>
          <a:bodyPr/>
          <a:lstStyle/>
          <a:p>
            <a:endParaRPr lang="en-US"/>
          </a:p>
        </p:txBody>
      </p:sp>
      <p:pic>
        <p:nvPicPr>
          <p:cNvPr id="10" name="Picture 9"/>
          <p:cNvPicPr>
            <a:picLocks noChangeAspect="1"/>
          </p:cNvPicPr>
          <p:nvPr/>
        </p:nvPicPr>
        <p:blipFill>
          <a:blip r:embed="rId2"/>
          <a:stretch>
            <a:fillRect/>
          </a:stretch>
        </p:blipFill>
        <p:spPr>
          <a:xfrm>
            <a:off x="1301493" y="2641778"/>
            <a:ext cx="2850387" cy="3532284"/>
          </a:xfrm>
          <a:prstGeom prst="rect">
            <a:avLst/>
          </a:prstGeom>
        </p:spPr>
      </p:pic>
      <p:pic>
        <p:nvPicPr>
          <p:cNvPr id="3" name="Picture 2"/>
          <p:cNvPicPr>
            <a:picLocks noChangeAspect="1"/>
          </p:cNvPicPr>
          <p:nvPr/>
        </p:nvPicPr>
        <p:blipFill>
          <a:blip r:embed="rId3"/>
          <a:stretch>
            <a:fillRect/>
          </a:stretch>
        </p:blipFill>
        <p:spPr>
          <a:xfrm>
            <a:off x="6449273" y="2641779"/>
            <a:ext cx="3296110" cy="3647898"/>
          </a:xfrm>
          <a:prstGeom prst="rect">
            <a:avLst/>
          </a:prstGeom>
        </p:spPr>
      </p:pic>
    </p:spTree>
    <p:extLst>
      <p:ext uri="{BB962C8B-B14F-4D97-AF65-F5344CB8AC3E}">
        <p14:creationId xmlns:p14="http://schemas.microsoft.com/office/powerpoint/2010/main" val="97780840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Solution</a:t>
            </a:r>
            <a:endParaRPr lang="en-US" dirty="0"/>
          </a:p>
        </p:txBody>
      </p:sp>
      <p:sp>
        <p:nvSpPr>
          <p:cNvPr id="6" name="Text Placeholder 5"/>
          <p:cNvSpPr>
            <a:spLocks noGrp="1"/>
          </p:cNvSpPr>
          <p:nvPr>
            <p:ph type="body" idx="1"/>
          </p:nvPr>
        </p:nvSpPr>
        <p:spPr/>
        <p:txBody>
          <a:bodyPr/>
          <a:lstStyle/>
          <a:p>
            <a:endParaRPr lang="en-US" dirty="0"/>
          </a:p>
        </p:txBody>
      </p:sp>
      <p:sp>
        <p:nvSpPr>
          <p:cNvPr id="7" name="Content Placeholder 6"/>
          <p:cNvSpPr>
            <a:spLocks noGrp="1"/>
          </p:cNvSpPr>
          <p:nvPr>
            <p:ph sz="half" idx="2"/>
          </p:nvPr>
        </p:nvSpPr>
        <p:spPr/>
        <p:txBody>
          <a:bodyPr/>
          <a:lstStyle/>
          <a:p>
            <a:endParaRPr lang="en-US"/>
          </a:p>
        </p:txBody>
      </p:sp>
      <p:sp>
        <p:nvSpPr>
          <p:cNvPr id="8" name="Text Placeholder 7"/>
          <p:cNvSpPr>
            <a:spLocks noGrp="1"/>
          </p:cNvSpPr>
          <p:nvPr>
            <p:ph type="body" sz="quarter" idx="3"/>
          </p:nvPr>
        </p:nvSpPr>
        <p:spPr/>
        <p:txBody>
          <a:bodyPr/>
          <a:lstStyle/>
          <a:p>
            <a:endParaRPr lang="en-US"/>
          </a:p>
        </p:txBody>
      </p:sp>
      <p:sp>
        <p:nvSpPr>
          <p:cNvPr id="9" name="Content Placeholder 8"/>
          <p:cNvSpPr>
            <a:spLocks noGrp="1"/>
          </p:cNvSpPr>
          <p:nvPr>
            <p:ph sz="quarter" idx="4"/>
          </p:nvPr>
        </p:nvSpPr>
        <p:spPr/>
        <p:txBody>
          <a:bodyPr/>
          <a:lstStyle/>
          <a:p>
            <a:endParaRPr lang="en-US"/>
          </a:p>
        </p:txBody>
      </p:sp>
      <p:pic>
        <p:nvPicPr>
          <p:cNvPr id="10" name="Picture 9"/>
          <p:cNvPicPr>
            <a:picLocks noChangeAspect="1"/>
          </p:cNvPicPr>
          <p:nvPr/>
        </p:nvPicPr>
        <p:blipFill>
          <a:blip r:embed="rId3"/>
          <a:stretch>
            <a:fillRect/>
          </a:stretch>
        </p:blipFill>
        <p:spPr>
          <a:xfrm>
            <a:off x="1301493" y="2641778"/>
            <a:ext cx="2850387" cy="3532284"/>
          </a:xfrm>
          <a:prstGeom prst="rect">
            <a:avLst/>
          </a:prstGeom>
        </p:spPr>
      </p:pic>
      <p:pic>
        <p:nvPicPr>
          <p:cNvPr id="2" name="Picture 1"/>
          <p:cNvPicPr>
            <a:picLocks noChangeAspect="1"/>
          </p:cNvPicPr>
          <p:nvPr/>
        </p:nvPicPr>
        <p:blipFill>
          <a:blip r:embed="rId4"/>
          <a:stretch>
            <a:fillRect/>
          </a:stretch>
        </p:blipFill>
        <p:spPr>
          <a:xfrm>
            <a:off x="4697577" y="2641778"/>
            <a:ext cx="3515216" cy="3532284"/>
          </a:xfrm>
          <a:prstGeom prst="rect">
            <a:avLst/>
          </a:prstGeom>
        </p:spPr>
      </p:pic>
      <p:pic>
        <p:nvPicPr>
          <p:cNvPr id="3074" name="Picture 2" descr="Hooke's la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2943" y="1367287"/>
            <a:ext cx="4067175"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9747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solution</a:t>
            </a: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8" name="Picture 7"/>
          <p:cNvPicPr>
            <a:picLocks noChangeAspect="1"/>
          </p:cNvPicPr>
          <p:nvPr/>
        </p:nvPicPr>
        <p:blipFill>
          <a:blip r:embed="rId3"/>
          <a:stretch>
            <a:fillRect/>
          </a:stretch>
        </p:blipFill>
        <p:spPr>
          <a:xfrm>
            <a:off x="3435645" y="2321964"/>
            <a:ext cx="2629267" cy="3934374"/>
          </a:xfrm>
          <a:prstGeom prst="rect">
            <a:avLst/>
          </a:prstGeom>
        </p:spPr>
      </p:pic>
    </p:spTree>
    <p:extLst>
      <p:ext uri="{BB962C8B-B14F-4D97-AF65-F5344CB8AC3E}">
        <p14:creationId xmlns:p14="http://schemas.microsoft.com/office/powerpoint/2010/main" val="14811164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smtClean="0"/>
          </a:p>
          <a:p>
            <a:pPr marL="0" indent="0">
              <a:buNone/>
            </a:pPr>
            <a:endParaRPr lang="en-US" dirty="0"/>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3"/>
          <a:stretch>
            <a:fillRect/>
          </a:stretch>
        </p:blipFill>
        <p:spPr>
          <a:xfrm>
            <a:off x="5067941" y="2462398"/>
            <a:ext cx="1182111" cy="1327087"/>
          </a:xfrm>
          <a:prstGeom prst="rect">
            <a:avLst/>
          </a:prstGeom>
        </p:spPr>
      </p:pic>
      <p:pic>
        <p:nvPicPr>
          <p:cNvPr id="8" name="Picture 7"/>
          <p:cNvPicPr>
            <a:picLocks noChangeAspect="1"/>
          </p:cNvPicPr>
          <p:nvPr/>
        </p:nvPicPr>
        <p:blipFill>
          <a:blip r:embed="rId4"/>
          <a:stretch>
            <a:fillRect/>
          </a:stretch>
        </p:blipFill>
        <p:spPr>
          <a:xfrm>
            <a:off x="6516157" y="224168"/>
            <a:ext cx="2434528" cy="1411201"/>
          </a:xfrm>
          <a:prstGeom prst="rect">
            <a:avLst/>
          </a:prstGeom>
        </p:spPr>
      </p:pic>
      <p:pic>
        <p:nvPicPr>
          <p:cNvPr id="9" name="Picture 8"/>
          <p:cNvPicPr>
            <a:picLocks noChangeAspect="1"/>
          </p:cNvPicPr>
          <p:nvPr/>
        </p:nvPicPr>
        <p:blipFill>
          <a:blip r:embed="rId5"/>
          <a:stretch>
            <a:fillRect/>
          </a:stretch>
        </p:blipFill>
        <p:spPr>
          <a:xfrm>
            <a:off x="1413934" y="2573967"/>
            <a:ext cx="3122897" cy="562053"/>
          </a:xfrm>
          <a:prstGeom prst="rect">
            <a:avLst/>
          </a:prstGeom>
        </p:spPr>
      </p:pic>
      <p:pic>
        <p:nvPicPr>
          <p:cNvPr id="11" name="Picture 10"/>
          <p:cNvPicPr>
            <a:picLocks noChangeAspect="1"/>
          </p:cNvPicPr>
          <p:nvPr/>
        </p:nvPicPr>
        <p:blipFill>
          <a:blip r:embed="rId6"/>
          <a:stretch>
            <a:fillRect/>
          </a:stretch>
        </p:blipFill>
        <p:spPr>
          <a:xfrm>
            <a:off x="6891655" y="2446166"/>
            <a:ext cx="1465597" cy="1343319"/>
          </a:xfrm>
          <a:prstGeom prst="rect">
            <a:avLst/>
          </a:prstGeom>
        </p:spPr>
      </p:pic>
      <p:pic>
        <p:nvPicPr>
          <p:cNvPr id="13" name="Picture 12"/>
          <p:cNvPicPr>
            <a:picLocks noChangeAspect="1"/>
          </p:cNvPicPr>
          <p:nvPr/>
        </p:nvPicPr>
        <p:blipFill>
          <a:blip r:embed="rId7"/>
          <a:stretch>
            <a:fillRect/>
          </a:stretch>
        </p:blipFill>
        <p:spPr>
          <a:xfrm>
            <a:off x="1413934" y="3789485"/>
            <a:ext cx="2847975" cy="1600200"/>
          </a:xfrm>
          <a:prstGeom prst="rect">
            <a:avLst/>
          </a:prstGeom>
        </p:spPr>
      </p:pic>
      <p:pic>
        <p:nvPicPr>
          <p:cNvPr id="7" name="Picture 6"/>
          <p:cNvPicPr>
            <a:picLocks noChangeAspect="1"/>
          </p:cNvPicPr>
          <p:nvPr/>
        </p:nvPicPr>
        <p:blipFill>
          <a:blip r:embed="rId8"/>
          <a:stretch>
            <a:fillRect/>
          </a:stretch>
        </p:blipFill>
        <p:spPr>
          <a:xfrm>
            <a:off x="6876114" y="4114800"/>
            <a:ext cx="2962275" cy="1543050"/>
          </a:xfrm>
          <a:prstGeom prst="rect">
            <a:avLst/>
          </a:prstGeom>
        </p:spPr>
      </p:pic>
      <p:sp>
        <p:nvSpPr>
          <p:cNvPr id="5" name="Rectangle 4"/>
          <p:cNvSpPr/>
          <p:nvPr/>
        </p:nvSpPr>
        <p:spPr>
          <a:xfrm>
            <a:off x="2610996" y="5665720"/>
            <a:ext cx="6096000" cy="646331"/>
          </a:xfrm>
          <a:prstGeom prst="rect">
            <a:avLst/>
          </a:prstGeom>
        </p:spPr>
        <p:txBody>
          <a:bodyPr>
            <a:spAutoFit/>
          </a:bodyPr>
          <a:lstStyle/>
          <a:p>
            <a:endParaRPr lang="en-US" dirty="0"/>
          </a:p>
          <a:p>
            <a:r>
              <a:rPr lang="en-US" dirty="0"/>
              <a:t>https://www.udacity.com/bertelsmann-tech-scholarships</a:t>
            </a:r>
          </a:p>
        </p:txBody>
      </p:sp>
    </p:spTree>
    <p:extLst>
      <p:ext uri="{BB962C8B-B14F-4D97-AF65-F5344CB8AC3E}">
        <p14:creationId xmlns:p14="http://schemas.microsoft.com/office/powerpoint/2010/main" val="65579718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Dropping </a:t>
            </a:r>
            <a:r>
              <a:rPr lang="en-US" dirty="0" err="1"/>
              <a:t>NaN</a:t>
            </a:r>
            <a:r>
              <a:rPr lang="en-US" dirty="0"/>
              <a:t> values</a:t>
            </a:r>
            <a:br>
              <a:rPr lang="en-US" dirty="0"/>
            </a:b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7" name="Picture 6"/>
          <p:cNvPicPr>
            <a:picLocks noChangeAspect="1"/>
          </p:cNvPicPr>
          <p:nvPr/>
        </p:nvPicPr>
        <p:blipFill>
          <a:blip r:embed="rId3"/>
          <a:stretch>
            <a:fillRect/>
          </a:stretch>
        </p:blipFill>
        <p:spPr>
          <a:xfrm>
            <a:off x="333428" y="2481262"/>
            <a:ext cx="4456140" cy="3477963"/>
          </a:xfrm>
          <a:prstGeom prst="rect">
            <a:avLst/>
          </a:prstGeom>
        </p:spPr>
      </p:pic>
      <p:sp>
        <p:nvSpPr>
          <p:cNvPr id="8" name="TextBox 7"/>
          <p:cNvSpPr txBox="1"/>
          <p:nvPr/>
        </p:nvSpPr>
        <p:spPr>
          <a:xfrm>
            <a:off x="9834113" y="6071672"/>
            <a:ext cx="2073003" cy="369332"/>
          </a:xfrm>
          <a:prstGeom prst="rect">
            <a:avLst/>
          </a:prstGeom>
          <a:noFill/>
        </p:spPr>
        <p:txBody>
          <a:bodyPr wrap="none" rtlCol="0">
            <a:spAutoFit/>
          </a:bodyPr>
          <a:lstStyle/>
          <a:p>
            <a:r>
              <a:rPr lang="en-US" dirty="0" smtClean="0"/>
              <a:t>What to expect?</a:t>
            </a:r>
            <a:endParaRPr lang="en-US" dirty="0"/>
          </a:p>
        </p:txBody>
      </p:sp>
      <p:pic>
        <p:nvPicPr>
          <p:cNvPr id="9" name="Picture 8"/>
          <p:cNvPicPr>
            <a:picLocks noChangeAspect="1"/>
          </p:cNvPicPr>
          <p:nvPr/>
        </p:nvPicPr>
        <p:blipFill>
          <a:blip r:embed="rId4"/>
          <a:stretch>
            <a:fillRect/>
          </a:stretch>
        </p:blipFill>
        <p:spPr>
          <a:xfrm>
            <a:off x="6739408" y="1787487"/>
            <a:ext cx="2476846" cy="4858428"/>
          </a:xfrm>
          <a:prstGeom prst="rect">
            <a:avLst/>
          </a:prstGeom>
        </p:spPr>
      </p:pic>
    </p:spTree>
    <p:extLst>
      <p:ext uri="{BB962C8B-B14F-4D97-AF65-F5344CB8AC3E}">
        <p14:creationId xmlns:p14="http://schemas.microsoft.com/office/powerpoint/2010/main" val="286774171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7" name="Picture 6"/>
          <p:cNvPicPr>
            <a:picLocks noChangeAspect="1"/>
          </p:cNvPicPr>
          <p:nvPr/>
        </p:nvPicPr>
        <p:blipFill>
          <a:blip r:embed="rId3"/>
          <a:stretch>
            <a:fillRect/>
          </a:stretch>
        </p:blipFill>
        <p:spPr>
          <a:xfrm>
            <a:off x="6115234" y="1853248"/>
            <a:ext cx="2514951" cy="4896533"/>
          </a:xfrm>
          <a:prstGeom prst="rect">
            <a:avLst/>
          </a:prstGeom>
        </p:spPr>
      </p:pic>
      <p:pic>
        <p:nvPicPr>
          <p:cNvPr id="8" name="Picture 7"/>
          <p:cNvPicPr>
            <a:picLocks noChangeAspect="1"/>
          </p:cNvPicPr>
          <p:nvPr/>
        </p:nvPicPr>
        <p:blipFill>
          <a:blip r:embed="rId4"/>
          <a:stretch>
            <a:fillRect/>
          </a:stretch>
        </p:blipFill>
        <p:spPr>
          <a:xfrm>
            <a:off x="1210372" y="2481262"/>
            <a:ext cx="4456140" cy="3477963"/>
          </a:xfrm>
          <a:prstGeom prst="rect">
            <a:avLst/>
          </a:prstGeom>
        </p:spPr>
      </p:pic>
      <p:pic>
        <p:nvPicPr>
          <p:cNvPr id="10" name="Picture 9"/>
          <p:cNvPicPr>
            <a:picLocks noChangeAspect="1"/>
          </p:cNvPicPr>
          <p:nvPr/>
        </p:nvPicPr>
        <p:blipFill>
          <a:blip r:embed="rId5"/>
          <a:stretch>
            <a:fillRect/>
          </a:stretch>
        </p:blipFill>
        <p:spPr>
          <a:xfrm>
            <a:off x="9237667" y="3585369"/>
            <a:ext cx="2857500" cy="1600200"/>
          </a:xfrm>
          <a:prstGeom prst="rect">
            <a:avLst/>
          </a:prstGeom>
        </p:spPr>
      </p:pic>
    </p:spTree>
    <p:extLst>
      <p:ext uri="{BB962C8B-B14F-4D97-AF65-F5344CB8AC3E}">
        <p14:creationId xmlns:p14="http://schemas.microsoft.com/office/powerpoint/2010/main" val="343825792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Concatenation</a:t>
            </a:r>
            <a:br>
              <a:rPr lang="en-US" dirty="0"/>
            </a:b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7" name="Picture 6"/>
          <p:cNvPicPr>
            <a:picLocks noChangeAspect="1"/>
          </p:cNvPicPr>
          <p:nvPr/>
        </p:nvPicPr>
        <p:blipFill>
          <a:blip r:embed="rId2"/>
          <a:stretch>
            <a:fillRect/>
          </a:stretch>
        </p:blipFill>
        <p:spPr>
          <a:xfrm>
            <a:off x="424521" y="1532907"/>
            <a:ext cx="2876960" cy="3997194"/>
          </a:xfrm>
          <a:prstGeom prst="rect">
            <a:avLst/>
          </a:prstGeom>
        </p:spPr>
      </p:pic>
      <p:pic>
        <p:nvPicPr>
          <p:cNvPr id="8" name="Picture 7"/>
          <p:cNvPicPr>
            <a:picLocks noChangeAspect="1"/>
          </p:cNvPicPr>
          <p:nvPr/>
        </p:nvPicPr>
        <p:blipFill>
          <a:blip r:embed="rId3"/>
          <a:stretch>
            <a:fillRect/>
          </a:stretch>
        </p:blipFill>
        <p:spPr>
          <a:xfrm>
            <a:off x="3726610" y="1261095"/>
            <a:ext cx="2985685" cy="4269005"/>
          </a:xfrm>
          <a:prstGeom prst="rect">
            <a:avLst/>
          </a:prstGeom>
        </p:spPr>
      </p:pic>
      <p:pic>
        <p:nvPicPr>
          <p:cNvPr id="9" name="Picture 8"/>
          <p:cNvPicPr>
            <a:picLocks noChangeAspect="1"/>
          </p:cNvPicPr>
          <p:nvPr/>
        </p:nvPicPr>
        <p:blipFill>
          <a:blip r:embed="rId4"/>
          <a:stretch>
            <a:fillRect/>
          </a:stretch>
        </p:blipFill>
        <p:spPr>
          <a:xfrm>
            <a:off x="7601288" y="1905000"/>
            <a:ext cx="4383011" cy="2035556"/>
          </a:xfrm>
          <a:prstGeom prst="rect">
            <a:avLst/>
          </a:prstGeom>
        </p:spPr>
      </p:pic>
      <p:sp>
        <p:nvSpPr>
          <p:cNvPr id="10" name="TextBox 9"/>
          <p:cNvSpPr txBox="1"/>
          <p:nvPr/>
        </p:nvSpPr>
        <p:spPr>
          <a:xfrm>
            <a:off x="10472468" y="5175849"/>
            <a:ext cx="1117614" cy="369332"/>
          </a:xfrm>
          <a:prstGeom prst="rect">
            <a:avLst/>
          </a:prstGeom>
          <a:noFill/>
        </p:spPr>
        <p:txBody>
          <a:bodyPr wrap="none" rtlCol="0">
            <a:spAutoFit/>
          </a:bodyPr>
          <a:lstStyle/>
          <a:p>
            <a:r>
              <a:rPr lang="en-US" dirty="0" smtClean="0"/>
              <a:t>Output?</a:t>
            </a:r>
            <a:endParaRPr lang="en-US" dirty="0"/>
          </a:p>
        </p:txBody>
      </p:sp>
    </p:spTree>
    <p:extLst>
      <p:ext uri="{BB962C8B-B14F-4D97-AF65-F5344CB8AC3E}">
        <p14:creationId xmlns:p14="http://schemas.microsoft.com/office/powerpoint/2010/main" val="357821187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Concatenation</a:t>
            </a:r>
            <a:br>
              <a:rPr lang="en-US" dirty="0"/>
            </a:b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7" name="Picture 6"/>
          <p:cNvPicPr>
            <a:picLocks noChangeAspect="1"/>
          </p:cNvPicPr>
          <p:nvPr/>
        </p:nvPicPr>
        <p:blipFill>
          <a:blip r:embed="rId3"/>
          <a:stretch>
            <a:fillRect/>
          </a:stretch>
        </p:blipFill>
        <p:spPr>
          <a:xfrm>
            <a:off x="424521" y="1532907"/>
            <a:ext cx="2876960" cy="3997194"/>
          </a:xfrm>
          <a:prstGeom prst="rect">
            <a:avLst/>
          </a:prstGeom>
        </p:spPr>
      </p:pic>
      <p:pic>
        <p:nvPicPr>
          <p:cNvPr id="8" name="Picture 7"/>
          <p:cNvPicPr>
            <a:picLocks noChangeAspect="1"/>
          </p:cNvPicPr>
          <p:nvPr/>
        </p:nvPicPr>
        <p:blipFill>
          <a:blip r:embed="rId4"/>
          <a:stretch>
            <a:fillRect/>
          </a:stretch>
        </p:blipFill>
        <p:spPr>
          <a:xfrm>
            <a:off x="3726610" y="1261095"/>
            <a:ext cx="2985685" cy="4269005"/>
          </a:xfrm>
          <a:prstGeom prst="rect">
            <a:avLst/>
          </a:prstGeom>
        </p:spPr>
      </p:pic>
      <p:pic>
        <p:nvPicPr>
          <p:cNvPr id="9" name="Picture 8"/>
          <p:cNvPicPr>
            <a:picLocks noChangeAspect="1"/>
          </p:cNvPicPr>
          <p:nvPr/>
        </p:nvPicPr>
        <p:blipFill>
          <a:blip r:embed="rId5"/>
          <a:stretch>
            <a:fillRect/>
          </a:stretch>
        </p:blipFill>
        <p:spPr>
          <a:xfrm>
            <a:off x="7601288" y="445706"/>
            <a:ext cx="4383011" cy="2035556"/>
          </a:xfrm>
          <a:prstGeom prst="rect">
            <a:avLst/>
          </a:prstGeom>
        </p:spPr>
      </p:pic>
      <p:pic>
        <p:nvPicPr>
          <p:cNvPr id="11" name="Picture 10"/>
          <p:cNvPicPr>
            <a:picLocks noChangeAspect="1"/>
          </p:cNvPicPr>
          <p:nvPr/>
        </p:nvPicPr>
        <p:blipFill>
          <a:blip r:embed="rId6"/>
          <a:stretch>
            <a:fillRect/>
          </a:stretch>
        </p:blipFill>
        <p:spPr>
          <a:xfrm>
            <a:off x="7808350" y="2986002"/>
            <a:ext cx="1019317" cy="2667372"/>
          </a:xfrm>
          <a:prstGeom prst="rect">
            <a:avLst/>
          </a:prstGeom>
        </p:spPr>
      </p:pic>
      <p:pic>
        <p:nvPicPr>
          <p:cNvPr id="12" name="Picture 11"/>
          <p:cNvPicPr>
            <a:picLocks noChangeAspect="1"/>
          </p:cNvPicPr>
          <p:nvPr/>
        </p:nvPicPr>
        <p:blipFill>
          <a:blip r:embed="rId6"/>
          <a:stretch>
            <a:fillRect/>
          </a:stretch>
        </p:blipFill>
        <p:spPr>
          <a:xfrm>
            <a:off x="9020994" y="2986002"/>
            <a:ext cx="1019317" cy="2667372"/>
          </a:xfrm>
          <a:prstGeom prst="rect">
            <a:avLst/>
          </a:prstGeom>
        </p:spPr>
      </p:pic>
      <p:pic>
        <p:nvPicPr>
          <p:cNvPr id="13" name="Picture 12"/>
          <p:cNvPicPr>
            <a:picLocks noChangeAspect="1"/>
          </p:cNvPicPr>
          <p:nvPr/>
        </p:nvPicPr>
        <p:blipFill>
          <a:blip r:embed="rId7"/>
          <a:stretch>
            <a:fillRect/>
          </a:stretch>
        </p:blipFill>
        <p:spPr>
          <a:xfrm>
            <a:off x="10205678" y="3148809"/>
            <a:ext cx="1600423" cy="1457528"/>
          </a:xfrm>
          <a:prstGeom prst="rect">
            <a:avLst/>
          </a:prstGeom>
        </p:spPr>
      </p:pic>
    </p:spTree>
    <p:extLst>
      <p:ext uri="{BB962C8B-B14F-4D97-AF65-F5344CB8AC3E}">
        <p14:creationId xmlns:p14="http://schemas.microsoft.com/office/powerpoint/2010/main" val="54132553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2"/>
          <a:stretch>
            <a:fillRect/>
          </a:stretch>
        </p:blipFill>
        <p:spPr>
          <a:xfrm>
            <a:off x="5597537" y="2505075"/>
            <a:ext cx="5248874" cy="3931589"/>
          </a:xfrm>
          <a:prstGeom prst="rect">
            <a:avLst/>
          </a:prstGeom>
        </p:spPr>
      </p:pic>
    </p:spTree>
    <p:extLst>
      <p:ext uri="{BB962C8B-B14F-4D97-AF65-F5344CB8AC3E}">
        <p14:creationId xmlns:p14="http://schemas.microsoft.com/office/powerpoint/2010/main" val="305718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idea?</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3492830" y="2011680"/>
            <a:ext cx="4010585" cy="4353951"/>
          </a:xfrm>
          <a:prstGeom prst="rect">
            <a:avLst/>
          </a:prstGeom>
        </p:spPr>
      </p:pic>
    </p:spTree>
    <p:extLst>
      <p:ext uri="{BB962C8B-B14F-4D97-AF65-F5344CB8AC3E}">
        <p14:creationId xmlns:p14="http://schemas.microsoft.com/office/powerpoint/2010/main" val="2155117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is better?</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202919" y="2322574"/>
            <a:ext cx="7396699" cy="1616380"/>
          </a:xfrm>
          <a:prstGeom prst="rect">
            <a:avLst/>
          </a:prstGeom>
        </p:spPr>
      </p:pic>
      <p:pic>
        <p:nvPicPr>
          <p:cNvPr id="7" name="Picture 6"/>
          <p:cNvPicPr>
            <a:picLocks noChangeAspect="1"/>
          </p:cNvPicPr>
          <p:nvPr/>
        </p:nvPicPr>
        <p:blipFill>
          <a:blip r:embed="rId4"/>
          <a:stretch>
            <a:fillRect/>
          </a:stretch>
        </p:blipFill>
        <p:spPr>
          <a:xfrm>
            <a:off x="1202919" y="4249848"/>
            <a:ext cx="7396699" cy="1676167"/>
          </a:xfrm>
          <a:prstGeom prst="rect">
            <a:avLst/>
          </a:prstGeom>
        </p:spPr>
      </p:pic>
    </p:spTree>
    <p:extLst>
      <p:ext uri="{BB962C8B-B14F-4D97-AF65-F5344CB8AC3E}">
        <p14:creationId xmlns:p14="http://schemas.microsoft.com/office/powerpoint/2010/main" val="1453710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or broken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539179" y="2233246"/>
            <a:ext cx="3861695" cy="3147646"/>
          </a:xfrm>
          <a:prstGeom prst="rect">
            <a:avLst/>
          </a:prstGeom>
        </p:spPr>
      </p:pic>
    </p:spTree>
    <p:extLst>
      <p:ext uri="{BB962C8B-B14F-4D97-AF65-F5344CB8AC3E}">
        <p14:creationId xmlns:p14="http://schemas.microsoft.com/office/powerpoint/2010/main" val="3808038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537112" y="2323946"/>
            <a:ext cx="6888076" cy="3267962"/>
          </a:xfrm>
          <a:prstGeom prst="rect">
            <a:avLst/>
          </a:prstGeom>
        </p:spPr>
      </p:pic>
      <p:pic>
        <p:nvPicPr>
          <p:cNvPr id="6" name="Picture 5"/>
          <p:cNvPicPr>
            <a:picLocks noChangeAspect="1"/>
          </p:cNvPicPr>
          <p:nvPr/>
        </p:nvPicPr>
        <p:blipFill>
          <a:blip r:embed="rId4"/>
          <a:stretch>
            <a:fillRect/>
          </a:stretch>
        </p:blipFill>
        <p:spPr>
          <a:xfrm>
            <a:off x="6506308" y="3638794"/>
            <a:ext cx="1459523" cy="862868"/>
          </a:xfrm>
          <a:prstGeom prst="rect">
            <a:avLst/>
          </a:prstGeom>
        </p:spPr>
      </p:pic>
    </p:spTree>
    <p:extLst>
      <p:ext uri="{BB962C8B-B14F-4D97-AF65-F5344CB8AC3E}">
        <p14:creationId xmlns:p14="http://schemas.microsoft.com/office/powerpoint/2010/main" val="3168823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Infinite list</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425218" y="2652508"/>
            <a:ext cx="3362794" cy="2924583"/>
          </a:xfrm>
          <a:prstGeom prst="rect">
            <a:avLst/>
          </a:prstGeom>
        </p:spPr>
      </p:pic>
    </p:spTree>
    <p:extLst>
      <p:ext uri="{BB962C8B-B14F-4D97-AF65-F5344CB8AC3E}">
        <p14:creationId xmlns:p14="http://schemas.microsoft.com/office/powerpoint/2010/main" val="1559945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dirty="0" smtClean="0"/>
              <a:t>خد فكرة</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74529" y="1555599"/>
            <a:ext cx="5410955" cy="1438476"/>
          </a:xfrm>
          <a:prstGeom prst="rect">
            <a:avLst/>
          </a:prstGeom>
        </p:spPr>
      </p:pic>
      <p:pic>
        <p:nvPicPr>
          <p:cNvPr id="5" name="Picture 4"/>
          <p:cNvPicPr>
            <a:picLocks noChangeAspect="1"/>
          </p:cNvPicPr>
          <p:nvPr/>
        </p:nvPicPr>
        <p:blipFill>
          <a:blip r:embed="rId4"/>
          <a:stretch>
            <a:fillRect/>
          </a:stretch>
        </p:blipFill>
        <p:spPr>
          <a:xfrm>
            <a:off x="389587" y="3300228"/>
            <a:ext cx="3027032" cy="1587510"/>
          </a:xfrm>
          <a:prstGeom prst="rect">
            <a:avLst/>
          </a:prstGeom>
        </p:spPr>
      </p:pic>
      <p:pic>
        <p:nvPicPr>
          <p:cNvPr id="2050" name="Picture 2" descr="Learn R, Python &amp;amp; Data Science Online | DataCa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93405" y="1318907"/>
            <a:ext cx="3672029" cy="16751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4864639" y="3364099"/>
            <a:ext cx="6001588" cy="1409897"/>
          </a:xfrm>
          <a:prstGeom prst="rect">
            <a:avLst/>
          </a:prstGeom>
        </p:spPr>
      </p:pic>
      <p:pic>
        <p:nvPicPr>
          <p:cNvPr id="8" name="Picture 7"/>
          <p:cNvPicPr>
            <a:picLocks noChangeAspect="1"/>
          </p:cNvPicPr>
          <p:nvPr/>
        </p:nvPicPr>
        <p:blipFill>
          <a:blip r:embed="rId7"/>
          <a:stretch>
            <a:fillRect/>
          </a:stretch>
        </p:blipFill>
        <p:spPr>
          <a:xfrm>
            <a:off x="6831722" y="4867971"/>
            <a:ext cx="2581635" cy="1962424"/>
          </a:xfrm>
          <a:prstGeom prst="rect">
            <a:avLst/>
          </a:prstGeom>
        </p:spPr>
      </p:pic>
      <p:pic>
        <p:nvPicPr>
          <p:cNvPr id="9" name="Picture 8"/>
          <p:cNvPicPr>
            <a:picLocks noChangeAspect="1"/>
          </p:cNvPicPr>
          <p:nvPr/>
        </p:nvPicPr>
        <p:blipFill>
          <a:blip r:embed="rId8"/>
          <a:stretch>
            <a:fillRect/>
          </a:stretch>
        </p:blipFill>
        <p:spPr>
          <a:xfrm>
            <a:off x="9820023" y="4915866"/>
            <a:ext cx="2333951" cy="1924319"/>
          </a:xfrm>
          <a:prstGeom prst="rect">
            <a:avLst/>
          </a:prstGeom>
        </p:spPr>
      </p:pic>
    </p:spTree>
    <p:extLst>
      <p:ext uri="{BB962C8B-B14F-4D97-AF65-F5344CB8AC3E}">
        <p14:creationId xmlns:p14="http://schemas.microsoft.com/office/powerpoint/2010/main" val="137191773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better loop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4457471" y="2347761"/>
            <a:ext cx="3277057" cy="2162477"/>
          </a:xfrm>
          <a:prstGeom prst="rect">
            <a:avLst/>
          </a:prstGeom>
        </p:spPr>
      </p:pic>
    </p:spTree>
    <p:extLst>
      <p:ext uri="{BB962C8B-B14F-4D97-AF65-F5344CB8AC3E}">
        <p14:creationId xmlns:p14="http://schemas.microsoft.com/office/powerpoint/2010/main" val="1834755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a:t>
            </a:r>
            <a:endParaRPr lang="en-US" dirty="0"/>
          </a:p>
        </p:txBody>
      </p:sp>
      <p:sp>
        <p:nvSpPr>
          <p:cNvPr id="3" name="Content Placeholder 2"/>
          <p:cNvSpPr>
            <a:spLocks noGrp="1"/>
          </p:cNvSpPr>
          <p:nvPr>
            <p:ph idx="1"/>
          </p:nvPr>
        </p:nvSpPr>
        <p:spPr/>
        <p:txBody>
          <a:bodyPr/>
          <a:lstStyle/>
          <a:p>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372759" y="2352429"/>
            <a:ext cx="6349689" cy="2553679"/>
          </a:xfrm>
          <a:prstGeom prst="rect">
            <a:avLst/>
          </a:prstGeom>
        </p:spPr>
      </p:pic>
    </p:spTree>
    <p:extLst>
      <p:ext uri="{BB962C8B-B14F-4D97-AF65-F5344CB8AC3E}">
        <p14:creationId xmlns:p14="http://schemas.microsoft.com/office/powerpoint/2010/main" val="3757860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7372842" y="2352429"/>
            <a:ext cx="4153480" cy="1762371"/>
          </a:xfrm>
          <a:prstGeom prst="rect">
            <a:avLst/>
          </a:prstGeom>
        </p:spPr>
      </p:pic>
      <p:pic>
        <p:nvPicPr>
          <p:cNvPr id="6" name="Picture 5"/>
          <p:cNvPicPr>
            <a:picLocks noChangeAspect="1"/>
          </p:cNvPicPr>
          <p:nvPr/>
        </p:nvPicPr>
        <p:blipFill>
          <a:blip r:embed="rId3"/>
          <a:stretch>
            <a:fillRect/>
          </a:stretch>
        </p:blipFill>
        <p:spPr>
          <a:xfrm>
            <a:off x="1372760" y="2352429"/>
            <a:ext cx="4382112" cy="1762371"/>
          </a:xfrm>
          <a:prstGeom prst="rect">
            <a:avLst/>
          </a:prstGeom>
        </p:spPr>
      </p:pic>
    </p:spTree>
    <p:extLst>
      <p:ext uri="{BB962C8B-B14F-4D97-AF65-F5344CB8AC3E}">
        <p14:creationId xmlns:p14="http://schemas.microsoft.com/office/powerpoint/2010/main" val="1082003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678025" y="2457218"/>
            <a:ext cx="2962688" cy="3315163"/>
          </a:xfrm>
          <a:prstGeom prst="rect">
            <a:avLst/>
          </a:prstGeom>
        </p:spPr>
      </p:pic>
    </p:spTree>
    <p:extLst>
      <p:ext uri="{BB962C8B-B14F-4D97-AF65-F5344CB8AC3E}">
        <p14:creationId xmlns:p14="http://schemas.microsoft.com/office/powerpoint/2010/main" val="4204996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3052074" y="2702621"/>
            <a:ext cx="4610743" cy="4020111"/>
          </a:xfrm>
          <a:prstGeom prst="rect">
            <a:avLst/>
          </a:prstGeom>
        </p:spPr>
      </p:pic>
    </p:spTree>
    <p:extLst>
      <p:ext uri="{BB962C8B-B14F-4D97-AF65-F5344CB8AC3E}">
        <p14:creationId xmlns:p14="http://schemas.microsoft.com/office/powerpoint/2010/main" val="160650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956357" y="2620425"/>
            <a:ext cx="1895740" cy="1686160"/>
          </a:xfrm>
          <a:prstGeom prst="rect">
            <a:avLst/>
          </a:prstGeom>
        </p:spPr>
      </p:pic>
      <p:pic>
        <p:nvPicPr>
          <p:cNvPr id="6" name="Picture 5"/>
          <p:cNvPicPr>
            <a:picLocks noChangeAspect="1"/>
          </p:cNvPicPr>
          <p:nvPr/>
        </p:nvPicPr>
        <p:blipFill>
          <a:blip r:embed="rId3"/>
          <a:stretch>
            <a:fillRect/>
          </a:stretch>
        </p:blipFill>
        <p:spPr>
          <a:xfrm>
            <a:off x="5981198" y="2620425"/>
            <a:ext cx="1629002" cy="2715004"/>
          </a:xfrm>
          <a:prstGeom prst="rect">
            <a:avLst/>
          </a:prstGeom>
        </p:spPr>
      </p:pic>
    </p:spTree>
    <p:extLst>
      <p:ext uri="{BB962C8B-B14F-4D97-AF65-F5344CB8AC3E}">
        <p14:creationId xmlns:p14="http://schemas.microsoft.com/office/powerpoint/2010/main" val="2307322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5400578" y="1938129"/>
            <a:ext cx="1390844" cy="2981741"/>
          </a:xfrm>
          <a:prstGeom prst="rect">
            <a:avLst/>
          </a:prstGeom>
        </p:spPr>
      </p:pic>
      <p:pic>
        <p:nvPicPr>
          <p:cNvPr id="6" name="Picture 5"/>
          <p:cNvPicPr>
            <a:picLocks noChangeAspect="1"/>
          </p:cNvPicPr>
          <p:nvPr/>
        </p:nvPicPr>
        <p:blipFill>
          <a:blip r:embed="rId3"/>
          <a:stretch>
            <a:fillRect/>
          </a:stretch>
        </p:blipFill>
        <p:spPr>
          <a:xfrm>
            <a:off x="1956357" y="2620425"/>
            <a:ext cx="1895740" cy="1686160"/>
          </a:xfrm>
          <a:prstGeom prst="rect">
            <a:avLst/>
          </a:prstGeom>
        </p:spPr>
      </p:pic>
    </p:spTree>
    <p:extLst>
      <p:ext uri="{BB962C8B-B14F-4D97-AF65-F5344CB8AC3E}">
        <p14:creationId xmlns:p14="http://schemas.microsoft.com/office/powerpoint/2010/main" val="4157899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 strings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421700" y="2893231"/>
            <a:ext cx="3057952" cy="3324689"/>
          </a:xfrm>
          <a:prstGeom prst="rect">
            <a:avLst/>
          </a:prstGeom>
        </p:spPr>
      </p:pic>
    </p:spTree>
    <p:extLst>
      <p:ext uri="{BB962C8B-B14F-4D97-AF65-F5344CB8AC3E}">
        <p14:creationId xmlns:p14="http://schemas.microsoft.com/office/powerpoint/2010/main" val="3242190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539447" y="2836073"/>
            <a:ext cx="6163535" cy="3381847"/>
          </a:xfrm>
          <a:prstGeom prst="rect">
            <a:avLst/>
          </a:prstGeom>
        </p:spPr>
      </p:pic>
    </p:spTree>
    <p:extLst>
      <p:ext uri="{BB962C8B-B14F-4D97-AF65-F5344CB8AC3E}">
        <p14:creationId xmlns:p14="http://schemas.microsoft.com/office/powerpoint/2010/main" val="3937406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 strings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227269" y="2935394"/>
            <a:ext cx="3867690" cy="1971950"/>
          </a:xfrm>
          <a:prstGeom prst="rect">
            <a:avLst/>
          </a:prstGeom>
        </p:spPr>
      </p:pic>
    </p:spTree>
    <p:extLst>
      <p:ext uri="{BB962C8B-B14F-4D97-AF65-F5344CB8AC3E}">
        <p14:creationId xmlns:p14="http://schemas.microsoft.com/office/powerpoint/2010/main" val="1767140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2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3.xml><?xml version="1.0" encoding="utf-8"?>
<a:theme xmlns:a="http://schemas.openxmlformats.org/drawingml/2006/main" name="1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Banded</Template>
  <TotalTime>20255</TotalTime>
  <Words>3483</Words>
  <Application>Microsoft Office PowerPoint</Application>
  <PresentationFormat>Widescreen</PresentationFormat>
  <Paragraphs>885</Paragraphs>
  <Slides>248</Slides>
  <Notes>132</Notes>
  <HiddenSlides>66</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248</vt:i4>
      </vt:variant>
    </vt:vector>
  </HeadingPairs>
  <TitlesOfParts>
    <vt:vector size="257" baseType="lpstr">
      <vt:lpstr>Arial</vt:lpstr>
      <vt:lpstr>Calibri</vt:lpstr>
      <vt:lpstr>Corbel</vt:lpstr>
      <vt:lpstr>sohne</vt:lpstr>
      <vt:lpstr>Tahoma</vt:lpstr>
      <vt:lpstr>Wingdings</vt:lpstr>
      <vt:lpstr>3_Banded</vt:lpstr>
      <vt:lpstr>2_Banded</vt:lpstr>
      <vt:lpstr>1_Banded</vt:lpstr>
      <vt:lpstr>Data Analyst Nanodegree </vt:lpstr>
      <vt:lpstr>Slack / SUPPORT  / REPOs</vt:lpstr>
      <vt:lpstr>PowerPoint Presentation</vt:lpstr>
      <vt:lpstr>PowerPoint Presentation</vt:lpstr>
      <vt:lpstr>PowerPoint Presentation</vt:lpstr>
      <vt:lpstr>agenda </vt:lpstr>
      <vt:lpstr>Points to consider</vt:lpstr>
      <vt:lpstr>Getting started  </vt:lpstr>
      <vt:lpstr>خد فكرة</vt:lpstr>
      <vt:lpstr>PowerPoint Presentation</vt:lpstr>
      <vt:lpstr>العركة</vt:lpstr>
      <vt:lpstr>PowerPoint Presentation</vt:lpstr>
      <vt:lpstr>PowerPoint Presentation</vt:lpstr>
      <vt:lpstr>Machine learning </vt:lpstr>
      <vt:lpstr>Think again?</vt:lpstr>
      <vt:lpstr>Deep learning</vt:lpstr>
      <vt:lpstr>Omdena </vt:lpstr>
      <vt:lpstr>No solution for r?</vt:lpstr>
      <vt:lpstr>Think again</vt:lpstr>
      <vt:lpstr>PowerPoint Presentation</vt:lpstr>
      <vt:lpstr>Bottom line? </vt:lpstr>
      <vt:lpstr>Data science </vt:lpstr>
      <vt:lpstr>Data science </vt:lpstr>
      <vt:lpstr>العركة؟</vt:lpstr>
      <vt:lpstr>Analytics vs stats vs ML?</vt:lpstr>
      <vt:lpstr>PowerPoint Presentation</vt:lpstr>
      <vt:lpstr>Decisions!</vt:lpstr>
      <vt:lpstr>PowerPoint Presentation</vt:lpstr>
      <vt:lpstr>Which one to choose?</vt:lpstr>
      <vt:lpstr>Data analytics </vt:lpstr>
      <vt:lpstr>Statistical inference </vt:lpstr>
      <vt:lpstr>PowerPoint Presentation</vt:lpstr>
      <vt:lpstr>Machine learning</vt:lpstr>
      <vt:lpstr>PowerPoint Presentation</vt:lpstr>
      <vt:lpstr>PowerPoint Presentation</vt:lpstr>
      <vt:lpstr>Data engineering  </vt:lpstr>
      <vt:lpstr>want more?</vt:lpstr>
      <vt:lpstr>PowerPoint Presentation</vt:lpstr>
      <vt:lpstr>Data driven </vt:lpstr>
      <vt:lpstr>scenario</vt:lpstr>
      <vt:lpstr>What u think?</vt:lpstr>
      <vt:lpstr>Data-drivenness destroyed </vt:lpstr>
      <vt:lpstr>Data-drivenness destroyed </vt:lpstr>
      <vt:lpstr>PowerPoint Presentation</vt:lpstr>
      <vt:lpstr>PowerPoint Presentation</vt:lpstr>
      <vt:lpstr>PowerPoint Presentation</vt:lpstr>
      <vt:lpstr>Is it good?</vt:lpstr>
      <vt:lpstr>PowerPoint Presentation</vt:lpstr>
      <vt:lpstr>Solution </vt:lpstr>
      <vt:lpstr>PowerPoint Presentation</vt:lpstr>
      <vt:lpstr>PowerPoint Presentation</vt:lpstr>
      <vt:lpstr>Any problem with real projects?</vt:lpstr>
      <vt:lpstr>Expensive hobby</vt:lpstr>
      <vt:lpstr>What’s the decision?</vt:lpstr>
      <vt:lpstr>PowerPoint Presentation</vt:lpstr>
      <vt:lpstr>What if?</vt:lpstr>
      <vt:lpstr>Cassie advice</vt:lpstr>
      <vt:lpstr>PowerPoint Presentation</vt:lpstr>
      <vt:lpstr>Problem </vt:lpstr>
      <vt:lpstr>Solution</vt:lpstr>
      <vt:lpstr>Practice </vt:lpstr>
      <vt:lpstr>Solution</vt:lpstr>
      <vt:lpstr>Order matters </vt:lpstr>
      <vt:lpstr>Practice your data driven muscle</vt:lpstr>
      <vt:lpstr>Negotiation 101 </vt:lpstr>
      <vt:lpstr>PowerPoint Presentation</vt:lpstr>
      <vt:lpstr>PowerPoint Presentation</vt:lpstr>
      <vt:lpstr>Apply for a job </vt:lpstr>
      <vt:lpstr>PowerPoint Presentation</vt:lpstr>
      <vt:lpstr>Pandas </vt:lpstr>
      <vt:lpstr>axis</vt:lpstr>
      <vt:lpstr>PowerPoint Presentation</vt:lpstr>
      <vt:lpstr>Series</vt:lpstr>
      <vt:lpstr>dataframe</vt:lpstr>
      <vt:lpstr>What’s the output? </vt:lpstr>
      <vt:lpstr>No difference [single axis]</vt:lpstr>
      <vt:lpstr>What’s the output?</vt:lpstr>
      <vt:lpstr>Solution</vt:lpstr>
      <vt:lpstr>Other solution</vt:lpstr>
      <vt:lpstr>Dropping NaN values </vt:lpstr>
      <vt:lpstr>Solution</vt:lpstr>
      <vt:lpstr>Concatenation </vt:lpstr>
      <vt:lpstr>Concatenation </vt:lpstr>
      <vt:lpstr>python</vt:lpstr>
      <vt:lpstr>Better idea?</vt:lpstr>
      <vt:lpstr>Which is better?</vt:lpstr>
      <vt:lpstr>Working or broken ?</vt:lpstr>
      <vt:lpstr>solution</vt:lpstr>
      <vt:lpstr>Infinite list</vt:lpstr>
      <vt:lpstr>A better loop </vt:lpstr>
      <vt:lpstr>indexing</vt:lpstr>
      <vt:lpstr>PowerPoint Presentation</vt:lpstr>
      <vt:lpstr>range</vt:lpstr>
      <vt:lpstr>solution</vt:lpstr>
      <vt:lpstr>PowerPoint Presentation</vt:lpstr>
      <vt:lpstr>solution</vt:lpstr>
      <vt:lpstr>F strings</vt:lpstr>
      <vt:lpstr>solution</vt:lpstr>
      <vt:lpstr>F strings </vt:lpstr>
      <vt:lpstr>PowerPoint Presentation</vt:lpstr>
      <vt:lpstr>PowerPoint Presentation</vt:lpstr>
      <vt:lpstr>common String methods </vt:lpstr>
      <vt:lpstr>common list methods</vt:lpstr>
      <vt:lpstr>List methods</vt:lpstr>
      <vt:lpstr>solution</vt:lpstr>
      <vt:lpstr>How to reverse the list?</vt:lpstr>
      <vt:lpstr>sets</vt:lpstr>
      <vt:lpstr>sets</vt:lpstr>
      <vt:lpstr>sets</vt:lpstr>
      <vt:lpstr>PowerPoint Presentation</vt:lpstr>
      <vt:lpstr>dictionary</vt:lpstr>
      <vt:lpstr>Dictionary</vt:lpstr>
      <vt:lpstr>solution</vt:lpstr>
      <vt:lpstr>PowerPoint Presentation</vt:lpstr>
      <vt:lpstr>solution</vt:lpstr>
      <vt:lpstr>How to add a pair?</vt:lpstr>
      <vt:lpstr>Adding a pair</vt:lpstr>
      <vt:lpstr>Dictionary exercise</vt:lpstr>
      <vt:lpstr>solution</vt:lpstr>
      <vt:lpstr>PowerPoint Presentation</vt:lpstr>
      <vt:lpstr>Iterating through dictionaries</vt:lpstr>
      <vt:lpstr>PowerPoint Presentation</vt:lpstr>
      <vt:lpstr>List comprehension</vt:lpstr>
      <vt:lpstr>solution</vt:lpstr>
      <vt:lpstr>Scope/ add a better example in python</vt:lpstr>
      <vt:lpstr>Solution </vt:lpstr>
      <vt:lpstr>functions</vt:lpstr>
      <vt:lpstr>solution</vt:lpstr>
      <vt:lpstr>What’s the mistake in here ?</vt:lpstr>
      <vt:lpstr>Solution </vt:lpstr>
      <vt:lpstr>PS1=’&gt;’ </vt:lpstr>
      <vt:lpstr>functions</vt:lpstr>
      <vt:lpstr>functions</vt:lpstr>
      <vt:lpstr>functions</vt:lpstr>
      <vt:lpstr>solution</vt:lpstr>
      <vt:lpstr>Print and return from a script</vt:lpstr>
      <vt:lpstr>Print and return from a file </vt:lpstr>
      <vt:lpstr>Print and return from interpreter</vt:lpstr>
      <vt:lpstr>Print and return from interpreter</vt:lpstr>
      <vt:lpstr>User input</vt:lpstr>
      <vt:lpstr>Errors</vt:lpstr>
      <vt:lpstr>PowerPoint Presentation</vt:lpstr>
      <vt:lpstr>Tuples </vt:lpstr>
      <vt:lpstr>Handling errors</vt:lpstr>
      <vt:lpstr>solution</vt:lpstr>
      <vt:lpstr>PowerPoint Presentation</vt:lpstr>
      <vt:lpstr>To do  </vt:lpstr>
      <vt:lpstr>Stanford teasers </vt:lpstr>
      <vt:lpstr>PowerPoint Presentation</vt:lpstr>
      <vt:lpstr>PowerPoint Presentation</vt:lpstr>
      <vt:lpstr>PowerPoint Presentation</vt:lpstr>
      <vt:lpstr>Aim </vt:lpstr>
      <vt:lpstr>Minimally Sufficient Pandas</vt:lpstr>
      <vt:lpstr>Standardizing common tasks </vt:lpstr>
      <vt:lpstr>No Tricks </vt:lpstr>
      <vt:lpstr>Let’s start</vt:lpstr>
      <vt:lpstr>Selecting a Single Column of Data  </vt:lpstr>
      <vt:lpstr>The column name is a variable </vt:lpstr>
      <vt:lpstr>Autocompletion?</vt:lpstr>
      <vt:lpstr>PowerPoint Presentation</vt:lpstr>
      <vt:lpstr>PowerPoint Presentation</vt:lpstr>
      <vt:lpstr>How to select rows and columns?</vt:lpstr>
      <vt:lpstr>ix indexer </vt:lpstr>
      <vt:lpstr>Solution?</vt:lpstr>
      <vt:lpstr>How to select rows and columns?</vt:lpstr>
      <vt:lpstr>Selection with at and iat </vt:lpstr>
      <vt:lpstr>How to select rows and columns?</vt:lpstr>
      <vt:lpstr>Method Duplication </vt:lpstr>
      <vt:lpstr>Method Duplication </vt:lpstr>
      <vt:lpstr>Solution</vt:lpstr>
      <vt:lpstr>Builtin Python vs Pandas</vt:lpstr>
      <vt:lpstr>Two datasets?</vt:lpstr>
      <vt:lpstr>Two datasets </vt:lpstr>
      <vt:lpstr>SQL?</vt:lpstr>
      <vt:lpstr>Ignore index</vt:lpstr>
      <vt:lpstr>Solution</vt:lpstr>
      <vt:lpstr>How to group and aggregate?</vt:lpstr>
      <vt:lpstr>Guidance </vt:lpstr>
      <vt:lpstr>Multiindex</vt:lpstr>
      <vt:lpstr>Any difference? </vt:lpstr>
      <vt:lpstr>Solution</vt:lpstr>
      <vt:lpstr>Rename and reset</vt:lpstr>
      <vt:lpstr> groupby   vs   pivot_table  vs    crosstab     vs     pivot </vt:lpstr>
      <vt:lpstr>Which is which? </vt:lpstr>
      <vt:lpstr>Tidy</vt:lpstr>
      <vt:lpstr>Similar?</vt:lpstr>
      <vt:lpstr>pivot_table vs pd.crosstab </vt:lpstr>
      <vt:lpstr>How to get with pivot_table?</vt:lpstr>
      <vt:lpstr>How to get with pivot_table?</vt:lpstr>
      <vt:lpstr>With cross_tab</vt:lpstr>
      <vt:lpstr>Want relative frequency?</vt:lpstr>
      <vt:lpstr>Pretty easy</vt:lpstr>
      <vt:lpstr>Normalizing over rows or df</vt:lpstr>
      <vt:lpstr>Bottom line</vt:lpstr>
      <vt:lpstr>Pivot vs pivot_table </vt:lpstr>
      <vt:lpstr>No aggregation</vt:lpstr>
      <vt:lpstr>Pivot Pitfalls </vt:lpstr>
      <vt:lpstr>Melt vs stack</vt:lpstr>
      <vt:lpstr>Using melt</vt:lpstr>
      <vt:lpstr>Using stack</vt:lpstr>
      <vt:lpstr>Compare melt/stack output</vt:lpstr>
      <vt:lpstr>PowerPoint Presentation</vt:lpstr>
      <vt:lpstr>Melt advantage </vt:lpstr>
      <vt:lpstr>Do we need apply?</vt:lpstr>
      <vt:lpstr>Apply vs map vs applymap</vt:lpstr>
      <vt:lpstr>Apply </vt:lpstr>
      <vt:lpstr>Apply </vt:lpstr>
      <vt:lpstr>Apply </vt:lpstr>
      <vt:lpstr>Apply </vt:lpstr>
      <vt:lpstr>PowerPoint Presentation</vt:lpstr>
      <vt:lpstr>PowerPoint Presentation</vt:lpstr>
      <vt:lpstr>map</vt:lpstr>
      <vt:lpstr>map</vt:lpstr>
      <vt:lpstr>PowerPoint Presentation</vt:lpstr>
      <vt:lpstr>Best of the API  </vt:lpstr>
      <vt:lpstr>agenda </vt:lpstr>
      <vt:lpstr>Setting the scene </vt:lpstr>
      <vt:lpstr>what to expect?</vt:lpstr>
      <vt:lpstr>PowerPoint Presentation</vt:lpstr>
      <vt:lpstr>Solution </vt:lpstr>
      <vt:lpstr>Other options?</vt:lpstr>
      <vt:lpstr>PowerPoint Presentation</vt:lpstr>
      <vt:lpstr>Bar plots </vt:lpstr>
      <vt:lpstr>Solution: group/aggregate</vt:lpstr>
      <vt:lpstr>PowerPoint Presentation</vt:lpstr>
      <vt:lpstr>Solution</vt:lpstr>
      <vt:lpstr>Similar solution</vt:lpstr>
      <vt:lpstr>How to get this?</vt:lpstr>
      <vt:lpstr>Solution</vt:lpstr>
      <vt:lpstr>Stacked?</vt:lpstr>
      <vt:lpstr>What about horizontal stacked?</vt:lpstr>
      <vt:lpstr>Correct </vt:lpstr>
      <vt:lpstr>Histograms vs bar plots?</vt:lpstr>
      <vt:lpstr>PowerPoint Presentation</vt:lpstr>
      <vt:lpstr>Countplot</vt:lpstr>
      <vt:lpstr>Histogram or bar plot?</vt:lpstr>
      <vt:lpstr>Histogram or bar plot?</vt:lpstr>
      <vt:lpstr>What to choose?</vt:lpstr>
      <vt:lpstr>What to choose?</vt:lpstr>
      <vt:lpstr>Other options</vt:lpstr>
      <vt:lpstr>PowerPoint Presentation</vt:lpstr>
      <vt:lpstr>Where to find real data?</vt:lpstr>
      <vt:lpstr>Real data resources</vt:lpstr>
      <vt:lpstr>Frequent error</vt:lpstr>
      <vt:lpstr>How to use Conda from the Jupyter Notebook </vt:lpstr>
      <vt:lpstr> How to use Pip from the Jupyter Notebook¶  </vt:lpstr>
      <vt:lpstr>Breakout room</vt:lpstr>
      <vt:lpstr>Investigate a dataset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891</cp:revision>
  <dcterms:created xsi:type="dcterms:W3CDTF">2021-02-25T12:34:12Z</dcterms:created>
  <dcterms:modified xsi:type="dcterms:W3CDTF">2021-06-14T10:00:57Z</dcterms:modified>
</cp:coreProperties>
</file>